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60" r:id="rId4"/>
    <p:sldId id="261" r:id="rId5"/>
    <p:sldId id="262" r:id="rId6"/>
    <p:sldId id="263" r:id="rId7"/>
    <p:sldId id="264" r:id="rId8"/>
    <p:sldId id="268" r:id="rId9"/>
    <p:sldId id="271" r:id="rId10"/>
    <p:sldId id="266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9933"/>
    <a:srgbClr val="0000FF"/>
    <a:srgbClr val="FFCC99"/>
    <a:srgbClr val="FF66FF"/>
    <a:srgbClr val="FF00FF"/>
    <a:srgbClr val="009900"/>
    <a:srgbClr val="CC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2C332-3509-483A-889B-5B9FAFED5E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A71F6-EF49-4474-9FB7-4F4B47BF35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FEB3B-3E50-4087-9871-E0BFEB265C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80564-7F03-420D-B7DC-2D0F78E569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7E72E-4C62-4F72-9354-414F26AD8B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2F709-BC98-48BD-A418-20EF2DD8E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37E22-C7F0-450E-9C1B-E8CA273AFF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703CA-A688-402E-8748-AE9B839A33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9CBC8-073E-489C-9102-412C81BEE3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54092-FCBD-47C2-9F7E-EC0B9304FA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22015-6678-4985-B16E-C14F75D7D7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54D38F93-949B-49B2-BC22-2F753382EC7E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ppt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981200"/>
            <a:ext cx="8534400" cy="424731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 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53  - 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11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Ôn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tập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các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số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đến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100 000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0" name="Group 4"/>
          <p:cNvGrpSpPr>
            <a:grpSpLocks/>
          </p:cNvGrpSpPr>
          <p:nvPr/>
        </p:nvGrpSpPr>
        <p:grpSpPr bwMode="auto">
          <a:xfrm rot="16200000">
            <a:off x="6024563" y="3424237"/>
            <a:ext cx="4800600" cy="847725"/>
            <a:chOff x="2350" y="1008"/>
            <a:chExt cx="1826" cy="534"/>
          </a:xfrm>
        </p:grpSpPr>
        <p:pic>
          <p:nvPicPr>
            <p:cNvPr id="14341" name="Picture 5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14342" name="Picture 6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14343" name="Picture 7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14344" name="Picture 8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14345" name="Group 9"/>
          <p:cNvGrpSpPr>
            <a:grpSpLocks/>
          </p:cNvGrpSpPr>
          <p:nvPr/>
        </p:nvGrpSpPr>
        <p:grpSpPr bwMode="auto">
          <a:xfrm rot="16200000">
            <a:off x="-1366837" y="3652837"/>
            <a:ext cx="4800600" cy="847725"/>
            <a:chOff x="2350" y="1008"/>
            <a:chExt cx="1826" cy="534"/>
          </a:xfrm>
        </p:grpSpPr>
        <p:pic>
          <p:nvPicPr>
            <p:cNvPr id="14346" name="Picture 10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14347" name="Picture 11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14348" name="Picture 12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14349" name="Picture 13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660525" y="2265363"/>
            <a:ext cx="1606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</a:rPr>
              <a:t>345 </a:t>
            </a:r>
            <a:r>
              <a:rPr lang="en-US" sz="2800">
                <a:solidFill>
                  <a:srgbClr val="FF00FF"/>
                </a:solidFill>
                <a:latin typeface="Times New Roman" pitchFamily="18" charset="0"/>
              </a:rPr>
              <a:t>x </a:t>
            </a:r>
            <a:r>
              <a:rPr lang="en-US" sz="2800">
                <a:solidFill>
                  <a:srgbClr val="FF00FF"/>
                </a:solidFill>
              </a:rPr>
              <a:t>100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676400" y="2986088"/>
            <a:ext cx="1758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</a:rPr>
              <a:t>209 </a:t>
            </a:r>
            <a:r>
              <a:rPr lang="en-US">
                <a:solidFill>
                  <a:srgbClr val="FF00FF"/>
                </a:solidFill>
                <a:latin typeface="Times New Roman" pitchFamily="18" charset="0"/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1000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953000" y="2209800"/>
            <a:ext cx="1252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</a:rPr>
              <a:t>40 </a:t>
            </a:r>
            <a:r>
              <a:rPr lang="en-US" sz="2800">
                <a:solidFill>
                  <a:srgbClr val="FF00FF"/>
                </a:solidFill>
                <a:latin typeface="Times New Roman" pitchFamily="18" charset="0"/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10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724400" y="2971800"/>
            <a:ext cx="1608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</a:rPr>
              <a:t>750 </a:t>
            </a:r>
            <a:r>
              <a:rPr lang="en-US" sz="2800">
                <a:solidFill>
                  <a:srgbClr val="FF00FF"/>
                </a:solidFill>
                <a:latin typeface="Times New Roman" pitchFamily="18" charset="0"/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100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295400" y="4308475"/>
            <a:ext cx="3001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</a:rPr>
              <a:t>345 </a:t>
            </a:r>
            <a:r>
              <a:rPr lang="en-US" sz="2800">
                <a:solidFill>
                  <a:srgbClr val="FF00FF"/>
                </a:solidFill>
                <a:latin typeface="Times New Roman" pitchFamily="18" charset="0"/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100 =</a:t>
            </a:r>
            <a:r>
              <a:rPr lang="en-US" sz="2800">
                <a:solidFill>
                  <a:srgbClr val="0000FF"/>
                </a:solidFill>
              </a:rPr>
              <a:t> 34 500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311275" y="5029200"/>
            <a:ext cx="3357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</a:rPr>
              <a:t>209 </a:t>
            </a:r>
            <a:r>
              <a:rPr lang="en-US" sz="2800">
                <a:solidFill>
                  <a:srgbClr val="FF00FF"/>
                </a:solidFill>
                <a:latin typeface="Times New Roman" pitchFamily="18" charset="0"/>
              </a:rPr>
              <a:t>x </a:t>
            </a:r>
            <a:r>
              <a:rPr lang="en-US" sz="2800">
                <a:solidFill>
                  <a:srgbClr val="FF00FF"/>
                </a:solidFill>
              </a:rPr>
              <a:t>1000 = </a:t>
            </a:r>
            <a:r>
              <a:rPr lang="en-US" sz="2800">
                <a:solidFill>
                  <a:srgbClr val="0000FF"/>
                </a:solidFill>
              </a:rPr>
              <a:t>209 000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5265738" y="4252913"/>
            <a:ext cx="2201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</a:rPr>
              <a:t>40 </a:t>
            </a:r>
            <a:r>
              <a:rPr lang="en-US" sz="2800">
                <a:solidFill>
                  <a:srgbClr val="FF00FF"/>
                </a:solidFill>
                <a:latin typeface="Times New Roman" pitchFamily="18" charset="0"/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10 = </a:t>
            </a:r>
            <a:r>
              <a:rPr lang="en-US" sz="2800">
                <a:solidFill>
                  <a:srgbClr val="0000FF"/>
                </a:solidFill>
              </a:rPr>
              <a:t>400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5037138" y="5014913"/>
            <a:ext cx="30019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</a:rPr>
              <a:t>750 </a:t>
            </a:r>
            <a:r>
              <a:rPr lang="en-US" sz="2800">
                <a:solidFill>
                  <a:srgbClr val="FF00FF"/>
                </a:solidFill>
                <a:latin typeface="Times New Roman" pitchFamily="18" charset="0"/>
              </a:rPr>
              <a:t>x</a:t>
            </a:r>
            <a:r>
              <a:rPr lang="en-US" sz="2800">
                <a:solidFill>
                  <a:srgbClr val="FF00FF"/>
                </a:solidFill>
              </a:rPr>
              <a:t> 100 = </a:t>
            </a:r>
            <a:r>
              <a:rPr lang="en-US" sz="2800">
                <a:solidFill>
                  <a:srgbClr val="0000FF"/>
                </a:solidFill>
              </a:rPr>
              <a:t>75 000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286000" y="715963"/>
            <a:ext cx="3962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9" grpId="0"/>
      <p:bldP spid="3080" grpId="0"/>
      <p:bldP spid="3081" grpId="0"/>
      <p:bldP spid="3083" grpId="0"/>
      <p:bldP spid="3084" grpId="0"/>
      <p:bldP spid="3085" grpId="0"/>
      <p:bldP spid="30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2438400" y="1447800"/>
            <a:ext cx="4343400" cy="1752600"/>
            <a:chOff x="1536" y="912"/>
            <a:chExt cx="2736" cy="1104"/>
          </a:xfrm>
        </p:grpSpPr>
        <p:sp>
          <p:nvSpPr>
            <p:cNvPr id="7174" name="AutoShape 6"/>
            <p:cNvSpPr>
              <a:spLocks noChangeArrowheads="1"/>
            </p:cNvSpPr>
            <p:nvPr/>
          </p:nvSpPr>
          <p:spPr bwMode="auto">
            <a:xfrm>
              <a:off x="1536" y="912"/>
              <a:ext cx="2736" cy="1104"/>
            </a:xfrm>
            <a:prstGeom prst="cloudCallout">
              <a:avLst>
                <a:gd name="adj1" fmla="val -49889"/>
                <a:gd name="adj2" fmla="val 58060"/>
              </a:avLst>
            </a:prstGeom>
            <a:solidFill>
              <a:srgbClr val="ACFCE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2390" y="1488"/>
              <a:ext cx="101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2531 </a:t>
              </a:r>
              <a:r>
                <a:rPr lang="en-US" sz="2800">
                  <a:solidFill>
                    <a:srgbClr val="FF0000"/>
                  </a:solidFill>
                  <a:latin typeface="Times New Roman" pitchFamily="18" charset="0"/>
                </a:rPr>
                <a:t>x </a:t>
              </a:r>
              <a:r>
                <a:rPr lang="en-US" sz="2800">
                  <a:solidFill>
                    <a:srgbClr val="FF0000"/>
                  </a:solidFill>
                </a:rPr>
                <a:t>30</a:t>
              </a:r>
            </a:p>
          </p:txBody>
        </p:sp>
        <p:sp>
          <p:nvSpPr>
            <p:cNvPr id="7176" name="Text Box 8"/>
            <p:cNvSpPr txBox="1">
              <a:spLocks noChangeArrowheads="1"/>
            </p:cNvSpPr>
            <p:nvPr/>
          </p:nvSpPr>
          <p:spPr bwMode="auto">
            <a:xfrm>
              <a:off x="1814" y="1104"/>
              <a:ext cx="231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FF"/>
                  </a:solidFill>
                </a:rPr>
                <a:t>Thùc hiÖn phÐp tÝnh sau:</a:t>
              </a:r>
            </a:p>
          </p:txBody>
        </p:sp>
      </p:grp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3400" y="3352800"/>
            <a:ext cx="4572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>
                <a:solidFill>
                  <a:srgbClr val="009900"/>
                </a:solidFill>
                <a:latin typeface=".VnAvant" pitchFamily="34" charset="0"/>
              </a:rPr>
              <a:t>	2531 x 30 = 2531 x (3 x 10)          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solidFill>
                  <a:srgbClr val="009900"/>
                </a:solidFill>
                <a:latin typeface=".VnAvant" pitchFamily="34" charset="0"/>
              </a:rPr>
              <a:t>		          =  (2531 x 3) x 10          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solidFill>
                  <a:srgbClr val="009900"/>
                </a:solidFill>
                <a:latin typeface=".VnAvant" pitchFamily="34" charset="0"/>
              </a:rPr>
              <a:t>		          = 7593 x 10                   </a:t>
            </a:r>
          </a:p>
          <a:p>
            <a:pPr marL="342900" indent="-342900">
              <a:lnSpc>
                <a:spcPct val="150000"/>
              </a:lnSpc>
            </a:pPr>
            <a:r>
              <a:rPr lang="en-US">
                <a:solidFill>
                  <a:srgbClr val="009900"/>
                </a:solidFill>
                <a:latin typeface=".VnAvant" pitchFamily="34" charset="0"/>
              </a:rPr>
              <a:t>		          = 75930</a:t>
            </a:r>
          </a:p>
        </p:txBody>
      </p:sp>
      <p:grpSp>
        <p:nvGrpSpPr>
          <p:cNvPr id="7183" name="Group 15"/>
          <p:cNvGrpSpPr>
            <a:grpSpLocks/>
          </p:cNvGrpSpPr>
          <p:nvPr/>
        </p:nvGrpSpPr>
        <p:grpSpPr bwMode="auto">
          <a:xfrm>
            <a:off x="5029200" y="3124200"/>
            <a:ext cx="3733800" cy="1143000"/>
            <a:chOff x="3168" y="1968"/>
            <a:chExt cx="2352" cy="720"/>
          </a:xfrm>
        </p:grpSpPr>
        <p:sp>
          <p:nvSpPr>
            <p:cNvPr id="7178" name="AutoShape 10"/>
            <p:cNvSpPr>
              <a:spLocks noChangeArrowheads="1"/>
            </p:cNvSpPr>
            <p:nvPr/>
          </p:nvSpPr>
          <p:spPr bwMode="auto">
            <a:xfrm>
              <a:off x="3168" y="1968"/>
              <a:ext cx="2352" cy="720"/>
            </a:xfrm>
            <a:prstGeom prst="wedgeEllipseCallout">
              <a:avLst>
                <a:gd name="adj1" fmla="val -51403"/>
                <a:gd name="adj2" fmla="val 80278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>
              <a:off x="3360" y="2064"/>
              <a:ext cx="201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Thõa sè 30 cã tËn cïng mÊy ch÷ sè 0?</a:t>
              </a:r>
            </a:p>
          </p:txBody>
        </p:sp>
      </p:grpSp>
      <p:grpSp>
        <p:nvGrpSpPr>
          <p:cNvPr id="7182" name="Group 14"/>
          <p:cNvGrpSpPr>
            <a:grpSpLocks/>
          </p:cNvGrpSpPr>
          <p:nvPr/>
        </p:nvGrpSpPr>
        <p:grpSpPr bwMode="auto">
          <a:xfrm>
            <a:off x="5181600" y="4495800"/>
            <a:ext cx="3733800" cy="1524000"/>
            <a:chOff x="3264" y="2832"/>
            <a:chExt cx="2352" cy="960"/>
          </a:xfrm>
        </p:grpSpPr>
        <p:sp>
          <p:nvSpPr>
            <p:cNvPr id="7180" name="AutoShape 12"/>
            <p:cNvSpPr>
              <a:spLocks noChangeArrowheads="1"/>
            </p:cNvSpPr>
            <p:nvPr/>
          </p:nvSpPr>
          <p:spPr bwMode="auto">
            <a:xfrm>
              <a:off x="3264" y="2832"/>
              <a:ext cx="2352" cy="960"/>
            </a:xfrm>
            <a:prstGeom prst="cloudCallout">
              <a:avLst>
                <a:gd name="adj1" fmla="val -68241"/>
                <a:gd name="adj2" fmla="val 1773"/>
              </a:avLst>
            </a:prstGeom>
            <a:solidFill>
              <a:srgbClr val="FF66FF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FF66FF">
                  <a:gamma/>
                  <a:shade val="60000"/>
                  <a:invGamma/>
                </a:srgbClr>
              </a:prstShdw>
            </a:effec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81" name="Text Box 13"/>
            <p:cNvSpPr txBox="1">
              <a:spLocks noChangeArrowheads="1"/>
            </p:cNvSpPr>
            <p:nvPr/>
          </p:nvSpPr>
          <p:spPr bwMode="auto">
            <a:xfrm>
              <a:off x="3415" y="3036"/>
              <a:ext cx="2045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Khi nh©n 2531 víi 30 ta cã thÓ nh©n nh­ thÕ nµo?</a:t>
              </a:r>
            </a:p>
          </p:txBody>
        </p:sp>
      </p:grpSp>
      <p:grpSp>
        <p:nvGrpSpPr>
          <p:cNvPr id="7187" name="Group 19"/>
          <p:cNvGrpSpPr>
            <a:grpSpLocks/>
          </p:cNvGrpSpPr>
          <p:nvPr/>
        </p:nvGrpSpPr>
        <p:grpSpPr bwMode="auto">
          <a:xfrm>
            <a:off x="4953000" y="3352800"/>
            <a:ext cx="3733800" cy="1295400"/>
            <a:chOff x="3120" y="2112"/>
            <a:chExt cx="2352" cy="816"/>
          </a:xfrm>
        </p:grpSpPr>
        <p:sp>
          <p:nvSpPr>
            <p:cNvPr id="7185" name="AutoShape 17"/>
            <p:cNvSpPr>
              <a:spLocks noChangeArrowheads="1"/>
            </p:cNvSpPr>
            <p:nvPr/>
          </p:nvSpPr>
          <p:spPr bwMode="auto">
            <a:xfrm>
              <a:off x="3120" y="2112"/>
              <a:ext cx="2352" cy="816"/>
            </a:xfrm>
            <a:prstGeom prst="wedgeEllipseCallout">
              <a:avLst>
                <a:gd name="adj1" fmla="val -43111"/>
                <a:gd name="adj2" fmla="val 6997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86" name="Text Box 18"/>
            <p:cNvSpPr txBox="1">
              <a:spLocks noChangeArrowheads="1"/>
            </p:cNvSpPr>
            <p:nvPr/>
          </p:nvSpPr>
          <p:spPr bwMode="auto">
            <a:xfrm>
              <a:off x="3281" y="2204"/>
              <a:ext cx="206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solidFill>
                    <a:srgbClr val="CC00FF"/>
                  </a:solidFill>
                </a:rPr>
                <a:t>Thõa sè 30 cã tËn cïng mét ch÷ sè 0.</a:t>
              </a:r>
            </a:p>
          </p:txBody>
        </p:sp>
      </p:grpSp>
      <p:pic>
        <p:nvPicPr>
          <p:cNvPr id="7188" name="Picture 20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600200"/>
            <a:ext cx="8207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473200" y="3276600"/>
            <a:ext cx="1200150" cy="1190625"/>
            <a:chOff x="5029200" y="4343400"/>
            <a:chExt cx="1199482" cy="1190803"/>
          </a:xfrm>
        </p:grpSpPr>
        <p:sp>
          <p:nvSpPr>
            <p:cNvPr id="8198" name="Rectangle 8"/>
            <p:cNvSpPr>
              <a:spLocks noChangeArrowheads="1"/>
            </p:cNvSpPr>
            <p:nvPr/>
          </p:nvSpPr>
          <p:spPr bwMode="auto">
            <a:xfrm>
              <a:off x="5029200" y="4343400"/>
              <a:ext cx="1199482" cy="1190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rgbClr val="009900"/>
                  </a:solidFill>
                  <a:latin typeface=".VnAvant" pitchFamily="34" charset="0"/>
                </a:rPr>
                <a:t>2531</a:t>
              </a:r>
            </a:p>
            <a:p>
              <a:r>
                <a:rPr lang="en-US" sz="3600">
                  <a:solidFill>
                    <a:srgbClr val="009900"/>
                  </a:solidFill>
                  <a:latin typeface=".VnAvant" pitchFamily="34" charset="0"/>
                </a:rPr>
                <a:t>x  3</a:t>
              </a:r>
              <a:r>
                <a:rPr lang="en-US" sz="3600">
                  <a:solidFill>
                    <a:srgbClr val="0000FF"/>
                  </a:solidFill>
                  <a:latin typeface=".VnAvant" pitchFamily="34" charset="0"/>
                </a:rPr>
                <a:t>0</a:t>
              </a:r>
              <a:endParaRPr lang="en-US" sz="3600">
                <a:solidFill>
                  <a:srgbClr val="0000FF"/>
                </a:solidFill>
                <a:latin typeface="Calibri" pitchFamily="34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105358" y="5486571"/>
              <a:ext cx="990049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68400" y="4419600"/>
            <a:ext cx="120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009900"/>
                </a:solidFill>
                <a:latin typeface=".VnAvant" pitchFamily="34" charset="0"/>
              </a:rPr>
              <a:t>7593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200275" y="4446588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  <a:latin typeface=".VnAvant" pitchFamily="34" charset="0"/>
              </a:rPr>
              <a:t>0</a:t>
            </a:r>
            <a:endParaRPr lang="en-US" sz="36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207000" y="3657600"/>
            <a:ext cx="355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sz="3200">
                <a:solidFill>
                  <a:srgbClr val="CC00FF"/>
                </a:solidFill>
                <a:latin typeface=".VnAvant" pitchFamily="34" charset="0"/>
              </a:rPr>
              <a:t>2531 x 30 = 75930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3835400" y="3886200"/>
            <a:ext cx="990600" cy="38100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8207" name="Group 15"/>
          <p:cNvGrpSpPr>
            <a:grpSpLocks/>
          </p:cNvGrpSpPr>
          <p:nvPr/>
        </p:nvGrpSpPr>
        <p:grpSpPr bwMode="auto">
          <a:xfrm>
            <a:off x="2438400" y="1143000"/>
            <a:ext cx="4343400" cy="1752600"/>
            <a:chOff x="1536" y="912"/>
            <a:chExt cx="2736" cy="1104"/>
          </a:xfrm>
        </p:grpSpPr>
        <p:sp>
          <p:nvSpPr>
            <p:cNvPr id="8208" name="AutoShape 16"/>
            <p:cNvSpPr>
              <a:spLocks noChangeArrowheads="1"/>
            </p:cNvSpPr>
            <p:nvPr/>
          </p:nvSpPr>
          <p:spPr bwMode="auto">
            <a:xfrm>
              <a:off x="1536" y="912"/>
              <a:ext cx="2736" cy="1104"/>
            </a:xfrm>
            <a:prstGeom prst="cloudCallout">
              <a:avLst>
                <a:gd name="adj1" fmla="val -49889"/>
                <a:gd name="adj2" fmla="val 58060"/>
              </a:avLst>
            </a:prstGeom>
            <a:solidFill>
              <a:srgbClr val="ACFCE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209" name="Text Box 17"/>
            <p:cNvSpPr txBox="1">
              <a:spLocks noChangeArrowheads="1"/>
            </p:cNvSpPr>
            <p:nvPr/>
          </p:nvSpPr>
          <p:spPr bwMode="auto">
            <a:xfrm>
              <a:off x="2390" y="1488"/>
              <a:ext cx="101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2531 </a:t>
              </a:r>
              <a:r>
                <a:rPr lang="en-US" sz="2800">
                  <a:solidFill>
                    <a:srgbClr val="FF0000"/>
                  </a:solidFill>
                  <a:latin typeface="Times New Roman" pitchFamily="18" charset="0"/>
                </a:rPr>
                <a:t>x</a:t>
              </a:r>
              <a:r>
                <a:rPr lang="en-US" sz="2800">
                  <a:solidFill>
                    <a:srgbClr val="FF0000"/>
                  </a:solidFill>
                </a:rPr>
                <a:t> 30</a:t>
              </a:r>
            </a:p>
          </p:txBody>
        </p:sp>
        <p:sp>
          <p:nvSpPr>
            <p:cNvPr id="8210" name="Text Box 18"/>
            <p:cNvSpPr txBox="1">
              <a:spLocks noChangeArrowheads="1"/>
            </p:cNvSpPr>
            <p:nvPr/>
          </p:nvSpPr>
          <p:spPr bwMode="auto">
            <a:xfrm>
              <a:off x="1814" y="1104"/>
              <a:ext cx="233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FF"/>
                  </a:solidFill>
                </a:rPr>
                <a:t>Thùc hiÖn phÐp tÝnh sau: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7" name="Group 11"/>
          <p:cNvGrpSpPr>
            <a:grpSpLocks/>
          </p:cNvGrpSpPr>
          <p:nvPr/>
        </p:nvGrpSpPr>
        <p:grpSpPr bwMode="auto">
          <a:xfrm>
            <a:off x="2743200" y="2362200"/>
            <a:ext cx="3657600" cy="1371600"/>
            <a:chOff x="1680" y="1680"/>
            <a:chExt cx="2304" cy="864"/>
          </a:xfrm>
        </p:grpSpPr>
        <p:sp>
          <p:nvSpPr>
            <p:cNvPr id="9222" name="AutoShape 6"/>
            <p:cNvSpPr>
              <a:spLocks noChangeArrowheads="1"/>
            </p:cNvSpPr>
            <p:nvPr/>
          </p:nvSpPr>
          <p:spPr bwMode="auto">
            <a:xfrm>
              <a:off x="1680" y="1680"/>
              <a:ext cx="2304" cy="864"/>
            </a:xfrm>
            <a:prstGeom prst="cloudCallout">
              <a:avLst>
                <a:gd name="adj1" fmla="val -12671"/>
                <a:gd name="adj2" fmla="val -77778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2636" y="1933"/>
              <a:ext cx="88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230 x 70</a:t>
              </a:r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2064" y="1920"/>
              <a:ext cx="60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TÝnh:</a:t>
              </a:r>
            </a:p>
          </p:txBody>
        </p:sp>
      </p:grp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066800" y="1371600"/>
            <a:ext cx="6767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9900"/>
                </a:solidFill>
              </a:rPr>
              <a:t>Th¶o luËn nhãm ®«i ®Ó thùc hiÖn yªu cÇu sau: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38200" y="3581400"/>
            <a:ext cx="39624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>
                <a:solidFill>
                  <a:srgbClr val="009900"/>
                </a:solidFill>
                <a:latin typeface=".VnAvant" pitchFamily="34" charset="0"/>
              </a:rPr>
              <a:t>230 x 70 = (23 x 10) x (7 x 10)</a:t>
            </a:r>
          </a:p>
          <a:p>
            <a:pPr>
              <a:spcBef>
                <a:spcPts val="1000"/>
              </a:spcBef>
            </a:pPr>
            <a:r>
              <a:rPr lang="en-US" sz="2000">
                <a:solidFill>
                  <a:srgbClr val="009900"/>
                </a:solidFill>
                <a:latin typeface=".VnAvant" pitchFamily="34" charset="0"/>
              </a:rPr>
              <a:t>	  = 23 x 10 x 7 x 10 </a:t>
            </a:r>
          </a:p>
          <a:p>
            <a:pPr>
              <a:spcBef>
                <a:spcPts val="1000"/>
              </a:spcBef>
            </a:pPr>
            <a:r>
              <a:rPr lang="en-US" sz="2000">
                <a:solidFill>
                  <a:srgbClr val="009900"/>
                </a:solidFill>
                <a:latin typeface=".VnAvant" pitchFamily="34" charset="0"/>
              </a:rPr>
              <a:t>	  = 23 x 7 x 10 x 10</a:t>
            </a:r>
          </a:p>
          <a:p>
            <a:pPr>
              <a:spcBef>
                <a:spcPts val="1000"/>
              </a:spcBef>
            </a:pPr>
            <a:r>
              <a:rPr lang="en-US" sz="2000">
                <a:solidFill>
                  <a:srgbClr val="009900"/>
                </a:solidFill>
                <a:latin typeface=".VnAvant" pitchFamily="34" charset="0"/>
              </a:rPr>
              <a:t>	  = (23 x 7) x ( 10 x 10)</a:t>
            </a:r>
          </a:p>
          <a:p>
            <a:pPr>
              <a:spcBef>
                <a:spcPts val="1000"/>
              </a:spcBef>
            </a:pPr>
            <a:r>
              <a:rPr lang="en-US" sz="2000">
                <a:solidFill>
                  <a:srgbClr val="009900"/>
                </a:solidFill>
                <a:latin typeface=".VnAvant" pitchFamily="34" charset="0"/>
              </a:rPr>
              <a:t>  	  = 161 x 100</a:t>
            </a:r>
          </a:p>
          <a:p>
            <a:pPr>
              <a:spcBef>
                <a:spcPts val="1000"/>
              </a:spcBef>
            </a:pPr>
            <a:r>
              <a:rPr lang="en-US" sz="2000">
                <a:solidFill>
                  <a:srgbClr val="009900"/>
                </a:solidFill>
                <a:latin typeface=".VnAvant" pitchFamily="34" charset="0"/>
              </a:rPr>
              <a:t>	  = 16100</a:t>
            </a:r>
          </a:p>
        </p:txBody>
      </p:sp>
      <p:grpSp>
        <p:nvGrpSpPr>
          <p:cNvPr id="9240" name="Group 24"/>
          <p:cNvGrpSpPr>
            <a:grpSpLocks/>
          </p:cNvGrpSpPr>
          <p:nvPr/>
        </p:nvGrpSpPr>
        <p:grpSpPr bwMode="auto">
          <a:xfrm>
            <a:off x="4648200" y="4114800"/>
            <a:ext cx="3886200" cy="1616075"/>
            <a:chOff x="2928" y="2592"/>
            <a:chExt cx="2448" cy="1018"/>
          </a:xfrm>
        </p:grpSpPr>
        <p:sp>
          <p:nvSpPr>
            <p:cNvPr id="9238" name="AutoShape 22"/>
            <p:cNvSpPr>
              <a:spLocks noChangeArrowheads="1"/>
            </p:cNvSpPr>
            <p:nvPr/>
          </p:nvSpPr>
          <p:spPr bwMode="auto">
            <a:xfrm>
              <a:off x="2928" y="2592"/>
              <a:ext cx="2448" cy="960"/>
            </a:xfrm>
            <a:prstGeom prst="wedgeEllipseCallout">
              <a:avLst>
                <a:gd name="adj1" fmla="val -43750"/>
                <a:gd name="adj2" fmla="val 70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239" name="Text Box 23"/>
            <p:cNvSpPr txBox="1">
              <a:spLocks noChangeArrowheads="1"/>
            </p:cNvSpPr>
            <p:nvPr/>
          </p:nvSpPr>
          <p:spPr bwMode="auto">
            <a:xfrm>
              <a:off x="2976" y="2745"/>
              <a:ext cx="2400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solidFill>
                    <a:srgbClr val="0000FF"/>
                  </a:solidFill>
                </a:rPr>
                <a:t>C¶ hai thõa sè cã tÊt c¶ mÊy ch÷ s</a:t>
              </a:r>
              <a:r>
                <a:rPr lang="en-US" sz="2800" i="1">
                  <a:solidFill>
                    <a:srgbClr val="0000FF"/>
                  </a:solidFill>
                </a:rPr>
                <a:t>ố</a:t>
              </a:r>
              <a:r>
                <a:rPr lang="en-US" sz="2800">
                  <a:solidFill>
                    <a:srgbClr val="0000FF"/>
                  </a:solidFill>
                </a:rPr>
                <a:t> 0 ë tËn cïng?</a:t>
              </a:r>
            </a:p>
          </p:txBody>
        </p:sp>
      </p:grpSp>
      <p:grpSp>
        <p:nvGrpSpPr>
          <p:cNvPr id="9241" name="Group 25"/>
          <p:cNvGrpSpPr>
            <a:grpSpLocks/>
          </p:cNvGrpSpPr>
          <p:nvPr/>
        </p:nvGrpSpPr>
        <p:grpSpPr bwMode="auto">
          <a:xfrm>
            <a:off x="4648200" y="4191000"/>
            <a:ext cx="3886200" cy="1524000"/>
            <a:chOff x="2928" y="2592"/>
            <a:chExt cx="2448" cy="960"/>
          </a:xfrm>
        </p:grpSpPr>
        <p:sp>
          <p:nvSpPr>
            <p:cNvPr id="9242" name="AutoShape 26"/>
            <p:cNvSpPr>
              <a:spLocks noChangeArrowheads="1"/>
            </p:cNvSpPr>
            <p:nvPr/>
          </p:nvSpPr>
          <p:spPr bwMode="auto">
            <a:xfrm>
              <a:off x="2928" y="2592"/>
              <a:ext cx="2448" cy="960"/>
            </a:xfrm>
            <a:prstGeom prst="wedgeEllipseCallout">
              <a:avLst>
                <a:gd name="adj1" fmla="val -43750"/>
                <a:gd name="adj2" fmla="val 70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243" name="Text Box 27"/>
            <p:cNvSpPr txBox="1">
              <a:spLocks noChangeArrowheads="1"/>
            </p:cNvSpPr>
            <p:nvPr/>
          </p:nvSpPr>
          <p:spPr bwMode="auto">
            <a:xfrm>
              <a:off x="2976" y="2745"/>
              <a:ext cx="240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solidFill>
                    <a:srgbClr val="FF6600"/>
                  </a:solidFill>
                </a:rPr>
                <a:t>C¶ hai thõa sè cã tÊt c¶ hai ch÷ s</a:t>
              </a:r>
              <a:r>
                <a:rPr lang="en-US" sz="2800" i="1">
                  <a:solidFill>
                    <a:srgbClr val="FF6600"/>
                  </a:solidFill>
                  <a:latin typeface="Times New Roman" pitchFamily="18" charset="0"/>
                </a:rPr>
                <a:t>ố </a:t>
              </a:r>
              <a:r>
                <a:rPr lang="en-US" sz="2800">
                  <a:solidFill>
                    <a:srgbClr val="FF6600"/>
                  </a:solidFill>
                </a:rPr>
                <a:t>0 ë tËn cïng.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92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2.08044E-6 L -0.00833 -0.1775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410200" y="5438775"/>
            <a:ext cx="33305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>
                <a:solidFill>
                  <a:srgbClr val="CC00FF"/>
                </a:solidFill>
                <a:latin typeface=".VnAvant" pitchFamily="34" charset="0"/>
              </a:rPr>
              <a:t>230 x 70 = 16100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324600" y="3778250"/>
            <a:ext cx="1411288" cy="1190625"/>
            <a:chOff x="4572000" y="4343400"/>
            <a:chExt cx="1411307" cy="1190803"/>
          </a:xfrm>
        </p:grpSpPr>
        <p:sp>
          <p:nvSpPr>
            <p:cNvPr id="11271" name="Rectangle 10"/>
            <p:cNvSpPr>
              <a:spLocks noChangeArrowheads="1"/>
            </p:cNvSpPr>
            <p:nvPr/>
          </p:nvSpPr>
          <p:spPr bwMode="auto">
            <a:xfrm>
              <a:off x="4572000" y="4343400"/>
              <a:ext cx="1411307" cy="1190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>
                  <a:solidFill>
                    <a:srgbClr val="009900"/>
                  </a:solidFill>
                  <a:latin typeface=".VnAvant" pitchFamily="34" charset="0"/>
                </a:rPr>
                <a:t>   23</a:t>
              </a:r>
              <a:r>
                <a:rPr lang="en-US" sz="3600">
                  <a:solidFill>
                    <a:srgbClr val="0000FF"/>
                  </a:solidFill>
                  <a:latin typeface=".VnAvant" pitchFamily="34" charset="0"/>
                </a:rPr>
                <a:t>0</a:t>
              </a:r>
            </a:p>
            <a:p>
              <a:r>
                <a:rPr lang="en-US" sz="3600">
                  <a:solidFill>
                    <a:srgbClr val="009900"/>
                  </a:solidFill>
                  <a:latin typeface=".VnAvant" pitchFamily="34" charset="0"/>
                </a:rPr>
                <a:t>x   7</a:t>
              </a:r>
              <a:r>
                <a:rPr lang="en-US" sz="3600">
                  <a:solidFill>
                    <a:srgbClr val="0000FF"/>
                  </a:solidFill>
                  <a:latin typeface=".VnAvant" pitchFamily="34" charset="0"/>
                </a:rPr>
                <a:t>0</a:t>
              </a:r>
              <a:endParaRPr lang="en-US" sz="3600">
                <a:solidFill>
                  <a:srgbClr val="0000FF"/>
                </a:solidFill>
                <a:latin typeface="Calibri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648201" y="5486571"/>
              <a:ext cx="1143015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172200" y="4921250"/>
            <a:ext cx="946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009900"/>
                </a:solidFill>
                <a:latin typeface=".VnAvant" pitchFamily="34" charset="0"/>
              </a:rPr>
              <a:t>161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934200" y="492125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  <a:latin typeface=".VnAvant" pitchFamily="34" charset="0"/>
              </a:rPr>
              <a:t>00</a:t>
            </a:r>
            <a:endParaRPr lang="en-US" sz="3600">
              <a:solidFill>
                <a:srgbClr val="0000FF"/>
              </a:solidFill>
              <a:latin typeface="Calibri" pitchFamily="34" charset="0"/>
            </a:endParaRPr>
          </a:p>
        </p:txBody>
      </p:sp>
      <p:grpSp>
        <p:nvGrpSpPr>
          <p:cNvPr id="11293" name="Group 29"/>
          <p:cNvGrpSpPr>
            <a:grpSpLocks/>
          </p:cNvGrpSpPr>
          <p:nvPr/>
        </p:nvGrpSpPr>
        <p:grpSpPr bwMode="auto">
          <a:xfrm>
            <a:off x="6019800" y="1371600"/>
            <a:ext cx="2971800" cy="1371600"/>
            <a:chOff x="3744" y="864"/>
            <a:chExt cx="1872" cy="864"/>
          </a:xfrm>
        </p:grpSpPr>
        <p:sp>
          <p:nvSpPr>
            <p:cNvPr id="11277" name="AutoShape 13"/>
            <p:cNvSpPr>
              <a:spLocks noChangeArrowheads="1"/>
            </p:cNvSpPr>
            <p:nvPr/>
          </p:nvSpPr>
          <p:spPr bwMode="auto">
            <a:xfrm>
              <a:off x="3744" y="864"/>
              <a:ext cx="1872" cy="864"/>
            </a:xfrm>
            <a:prstGeom prst="cloudCallout">
              <a:avLst>
                <a:gd name="adj1" fmla="val -5287"/>
                <a:gd name="adj2" fmla="val 83681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11278" name="Text Box 14"/>
            <p:cNvSpPr txBox="1">
              <a:spLocks noChangeArrowheads="1"/>
            </p:cNvSpPr>
            <p:nvPr/>
          </p:nvSpPr>
          <p:spPr bwMode="auto">
            <a:xfrm>
              <a:off x="4458" y="1104"/>
              <a:ext cx="90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230 x 70</a:t>
              </a:r>
            </a:p>
          </p:txBody>
        </p:sp>
        <p:sp>
          <p:nvSpPr>
            <p:cNvPr id="11279" name="Text Box 15"/>
            <p:cNvSpPr txBox="1">
              <a:spLocks noChangeArrowheads="1"/>
            </p:cNvSpPr>
            <p:nvPr/>
          </p:nvSpPr>
          <p:spPr bwMode="auto">
            <a:xfrm>
              <a:off x="3951" y="1104"/>
              <a:ext cx="59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TÝnh: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473200" y="3810000"/>
            <a:ext cx="1200150" cy="1190625"/>
            <a:chOff x="5029200" y="4343400"/>
            <a:chExt cx="1199482" cy="1190803"/>
          </a:xfrm>
        </p:grpSpPr>
        <p:sp>
          <p:nvSpPr>
            <p:cNvPr id="11282" name="Rectangle 8"/>
            <p:cNvSpPr>
              <a:spLocks noChangeArrowheads="1"/>
            </p:cNvSpPr>
            <p:nvPr/>
          </p:nvSpPr>
          <p:spPr bwMode="auto">
            <a:xfrm>
              <a:off x="5029200" y="4343400"/>
              <a:ext cx="1199482" cy="1190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rgbClr val="009900"/>
                  </a:solidFill>
                  <a:latin typeface=".VnAvant" pitchFamily="34" charset="0"/>
                </a:rPr>
                <a:t>2531</a:t>
              </a:r>
            </a:p>
            <a:p>
              <a:r>
                <a:rPr lang="en-US" sz="3600">
                  <a:solidFill>
                    <a:srgbClr val="009900"/>
                  </a:solidFill>
                  <a:latin typeface=".VnAvant" pitchFamily="34" charset="0"/>
                </a:rPr>
                <a:t>x  3</a:t>
              </a:r>
              <a:r>
                <a:rPr lang="en-US" sz="3600">
                  <a:solidFill>
                    <a:srgbClr val="0000FF"/>
                  </a:solidFill>
                  <a:latin typeface=".VnAvant" pitchFamily="34" charset="0"/>
                </a:rPr>
                <a:t>0</a:t>
              </a:r>
              <a:endParaRPr lang="en-US" sz="3600">
                <a:solidFill>
                  <a:srgbClr val="0000FF"/>
                </a:solidFill>
                <a:latin typeface="Calibri" pitchFamily="34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105358" y="5486571"/>
              <a:ext cx="990049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1168400" y="4953000"/>
            <a:ext cx="120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009900"/>
                </a:solidFill>
                <a:latin typeface=".VnAvant" pitchFamily="34" charset="0"/>
              </a:rPr>
              <a:t>7593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200275" y="495935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  <a:latin typeface=".VnAvant" pitchFamily="34" charset="0"/>
              </a:rPr>
              <a:t>0</a:t>
            </a:r>
            <a:endParaRPr lang="en-US" sz="36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82600" y="5410200"/>
            <a:ext cx="355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sz="3200">
                <a:solidFill>
                  <a:srgbClr val="CC00FF"/>
                </a:solidFill>
                <a:latin typeface=".VnAvant" pitchFamily="34" charset="0"/>
              </a:rPr>
              <a:t>2531 x 30 = 75930</a:t>
            </a:r>
          </a:p>
        </p:txBody>
      </p:sp>
      <p:grpSp>
        <p:nvGrpSpPr>
          <p:cNvPr id="11294" name="Group 30"/>
          <p:cNvGrpSpPr>
            <a:grpSpLocks/>
          </p:cNvGrpSpPr>
          <p:nvPr/>
        </p:nvGrpSpPr>
        <p:grpSpPr bwMode="auto">
          <a:xfrm>
            <a:off x="304800" y="1219200"/>
            <a:ext cx="3124200" cy="1752600"/>
            <a:chOff x="240" y="768"/>
            <a:chExt cx="1968" cy="1104"/>
          </a:xfrm>
        </p:grpSpPr>
        <p:sp>
          <p:nvSpPr>
            <p:cNvPr id="11288" name="AutoShape 24"/>
            <p:cNvSpPr>
              <a:spLocks noChangeArrowheads="1"/>
            </p:cNvSpPr>
            <p:nvPr/>
          </p:nvSpPr>
          <p:spPr bwMode="auto">
            <a:xfrm>
              <a:off x="240" y="768"/>
              <a:ext cx="1968" cy="1104"/>
            </a:xfrm>
            <a:prstGeom prst="cloudCallout">
              <a:avLst>
                <a:gd name="adj1" fmla="val 3454"/>
                <a:gd name="adj2" fmla="val 62593"/>
              </a:avLst>
            </a:prstGeom>
            <a:solidFill>
              <a:srgbClr val="ACFCE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289" name="Text Box 25"/>
            <p:cNvSpPr txBox="1">
              <a:spLocks noChangeArrowheads="1"/>
            </p:cNvSpPr>
            <p:nvPr/>
          </p:nvSpPr>
          <p:spPr bwMode="auto">
            <a:xfrm>
              <a:off x="672" y="1344"/>
              <a:ext cx="101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2531 x 30</a:t>
              </a:r>
            </a:p>
          </p:txBody>
        </p:sp>
        <p:sp>
          <p:nvSpPr>
            <p:cNvPr id="11290" name="Text Box 26"/>
            <p:cNvSpPr txBox="1">
              <a:spLocks noChangeArrowheads="1"/>
            </p:cNvSpPr>
            <p:nvPr/>
          </p:nvSpPr>
          <p:spPr bwMode="auto">
            <a:xfrm>
              <a:off x="441" y="991"/>
              <a:ext cx="16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FF"/>
                  </a:solidFill>
                </a:rPr>
                <a:t>Thùc hiÖn phÐp tÝnh:</a:t>
              </a:r>
            </a:p>
          </p:txBody>
        </p:sp>
      </p:grpSp>
      <p:grpSp>
        <p:nvGrpSpPr>
          <p:cNvPr id="11297" name="Group 33"/>
          <p:cNvGrpSpPr>
            <a:grpSpLocks/>
          </p:cNvGrpSpPr>
          <p:nvPr/>
        </p:nvGrpSpPr>
        <p:grpSpPr bwMode="auto">
          <a:xfrm>
            <a:off x="3408363" y="1579563"/>
            <a:ext cx="2590800" cy="2306637"/>
            <a:chOff x="2147" y="995"/>
            <a:chExt cx="1632" cy="1453"/>
          </a:xfrm>
        </p:grpSpPr>
        <p:sp>
          <p:nvSpPr>
            <p:cNvPr id="11295" name="AutoShape 31"/>
            <p:cNvSpPr>
              <a:spLocks noChangeArrowheads="1"/>
            </p:cNvSpPr>
            <p:nvPr/>
          </p:nvSpPr>
          <p:spPr bwMode="auto">
            <a:xfrm>
              <a:off x="2173" y="995"/>
              <a:ext cx="1536" cy="1453"/>
            </a:xfrm>
            <a:prstGeom prst="downArrowCallout">
              <a:avLst>
                <a:gd name="adj1" fmla="val 26428"/>
                <a:gd name="adj2" fmla="val 26428"/>
                <a:gd name="adj3" fmla="val 21606"/>
                <a:gd name="adj4" fmla="val 66667"/>
              </a:avLst>
            </a:prstGeom>
            <a:gradFill rotWithShape="1">
              <a:gsLst>
                <a:gs pos="0">
                  <a:schemeClr val="bg1"/>
                </a:gs>
                <a:gs pos="50000">
                  <a:srgbClr val="FFFF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FF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Text Box 32"/>
            <p:cNvSpPr txBox="1">
              <a:spLocks noChangeArrowheads="1"/>
            </p:cNvSpPr>
            <p:nvPr/>
          </p:nvSpPr>
          <p:spPr bwMode="auto">
            <a:xfrm>
              <a:off x="2147" y="1122"/>
              <a:ext cx="163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lang="en-US" b="1">
                  <a:solidFill>
                    <a:srgbClr val="00CC00"/>
                  </a:solidFill>
                </a:rPr>
                <a:t>NhËn xÐt g× vÒ sè ch÷ sè 0 ë tÝch?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/>
          </p:cNvSpPr>
          <p:nvPr/>
        </p:nvSpPr>
        <p:spPr bwMode="auto">
          <a:xfrm>
            <a:off x="533400" y="1447800"/>
            <a:ext cx="8610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2600" b="1">
                <a:solidFill>
                  <a:srgbClr val="C00000"/>
                </a:solidFill>
                <a:latin typeface=".VnAvantH" pitchFamily="34" charset="0"/>
              </a:rPr>
              <a:t>Bµi 1: </a:t>
            </a:r>
            <a:r>
              <a:rPr lang="en-US" sz="2600" b="1">
                <a:solidFill>
                  <a:srgbClr val="0000FF"/>
                </a:solidFill>
                <a:latin typeface=".VnAvantH" pitchFamily="34" charset="0"/>
              </a:rPr>
              <a:t>§Æt </a:t>
            </a:r>
            <a:r>
              <a:rPr lang="en-US" sz="2600" b="1" i="1">
                <a:solidFill>
                  <a:srgbClr val="0000FF"/>
                </a:solidFill>
                <a:latin typeface=".VnAvantH" pitchFamily="34" charset="0"/>
              </a:rPr>
              <a:t>TÍNH </a:t>
            </a:r>
            <a:r>
              <a:rPr lang="en-US" sz="2600" b="1">
                <a:solidFill>
                  <a:srgbClr val="0000FF"/>
                </a:solidFill>
                <a:latin typeface=".VnAvantH" pitchFamily="34" charset="0"/>
              </a:rPr>
              <a:t>råi tÝnh</a:t>
            </a:r>
            <a:r>
              <a:rPr lang="en-US" sz="2600" b="1">
                <a:solidFill>
                  <a:srgbClr val="C00000"/>
                </a:solidFill>
                <a:latin typeface=".VnAvantH" pitchFamily="34" charset="0"/>
              </a:rPr>
              <a:t> :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2600">
                <a:solidFill>
                  <a:srgbClr val="FF0000"/>
                </a:solidFill>
                <a:latin typeface=".VnAvant" pitchFamily="34" charset="0"/>
              </a:rPr>
              <a:t>a) 1342 x 40 	   b) 13546 x 30  	   c) 5642 x 200 </a:t>
            </a:r>
          </a:p>
        </p:txBody>
      </p:sp>
      <p:grpSp>
        <p:nvGrpSpPr>
          <p:cNvPr id="12294" name="Group 6"/>
          <p:cNvGrpSpPr>
            <a:grpSpLocks/>
          </p:cNvGrpSpPr>
          <p:nvPr/>
        </p:nvGrpSpPr>
        <p:grpSpPr bwMode="auto">
          <a:xfrm>
            <a:off x="762000" y="4835525"/>
            <a:ext cx="1733550" cy="650875"/>
            <a:chOff x="4140" y="4476"/>
            <a:chExt cx="1092" cy="410"/>
          </a:xfrm>
        </p:grpSpPr>
        <p:pic>
          <p:nvPicPr>
            <p:cNvPr id="12295" name="Picture 7" descr="C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</p:spPr>
        </p:pic>
        <p:sp>
          <p:nvSpPr>
            <p:cNvPr id="12296" name="Text Box 8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7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 26840</a:t>
              </a:r>
            </a:p>
          </p:txBody>
        </p:sp>
      </p:grpSp>
      <p:grpSp>
        <p:nvGrpSpPr>
          <p:cNvPr id="12297" name="Group 9"/>
          <p:cNvGrpSpPr>
            <a:grpSpLocks/>
          </p:cNvGrpSpPr>
          <p:nvPr/>
        </p:nvGrpSpPr>
        <p:grpSpPr bwMode="auto">
          <a:xfrm>
            <a:off x="800100" y="3387725"/>
            <a:ext cx="1517650" cy="579438"/>
            <a:chOff x="672" y="3504"/>
            <a:chExt cx="956" cy="365"/>
          </a:xfrm>
        </p:grpSpPr>
        <p:pic>
          <p:nvPicPr>
            <p:cNvPr id="12298" name="Picture 10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</p:spPr>
        </p:pic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1008" y="3504"/>
              <a:ext cx="6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 5368</a:t>
              </a:r>
            </a:p>
          </p:txBody>
        </p:sp>
      </p:grpSp>
      <p:grpSp>
        <p:nvGrpSpPr>
          <p:cNvPr id="12300" name="Group 12"/>
          <p:cNvGrpSpPr>
            <a:grpSpLocks/>
          </p:cNvGrpSpPr>
          <p:nvPr/>
        </p:nvGrpSpPr>
        <p:grpSpPr bwMode="auto">
          <a:xfrm>
            <a:off x="762000" y="4073525"/>
            <a:ext cx="1751013" cy="650875"/>
            <a:chOff x="2549" y="4522"/>
            <a:chExt cx="1103" cy="410"/>
          </a:xfrm>
        </p:grpSpPr>
        <p:pic>
          <p:nvPicPr>
            <p:cNvPr id="12301" name="Picture 13" descr="B">
              <a:hlinkClick r:id="" action="ppaction://noaction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</p:spPr>
        </p:pic>
        <p:sp>
          <p:nvSpPr>
            <p:cNvPr id="12302" name="Text Box 14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6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53680</a:t>
              </a:r>
            </a:p>
          </p:txBody>
        </p:sp>
      </p:grp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43000" y="3473450"/>
            <a:ext cx="1200150" cy="1190625"/>
            <a:chOff x="5029200" y="4343400"/>
            <a:chExt cx="1199482" cy="1190803"/>
          </a:xfrm>
        </p:grpSpPr>
        <p:sp>
          <p:nvSpPr>
            <p:cNvPr id="12307" name="Rectangle 4"/>
            <p:cNvSpPr>
              <a:spLocks noChangeArrowheads="1"/>
            </p:cNvSpPr>
            <p:nvPr/>
          </p:nvSpPr>
          <p:spPr bwMode="auto">
            <a:xfrm>
              <a:off x="5029200" y="4343400"/>
              <a:ext cx="1199482" cy="1190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rgbClr val="00CC00"/>
                  </a:solidFill>
                  <a:latin typeface=".VnAvant" pitchFamily="34" charset="0"/>
                </a:rPr>
                <a:t>1342</a:t>
              </a:r>
            </a:p>
            <a:p>
              <a:r>
                <a:rPr lang="en-US" sz="3600">
                  <a:solidFill>
                    <a:srgbClr val="00CC00"/>
                  </a:solidFill>
                  <a:latin typeface=".VnAvant" pitchFamily="34" charset="0"/>
                </a:rPr>
                <a:t>x  4</a:t>
              </a:r>
              <a:r>
                <a:rPr lang="en-US" sz="3600">
                  <a:solidFill>
                    <a:srgbClr val="0000FF"/>
                  </a:solidFill>
                  <a:latin typeface=".VnAvant" pitchFamily="34" charset="0"/>
                </a:rPr>
                <a:t>0</a:t>
              </a:r>
              <a:endParaRPr lang="en-US" sz="3600">
                <a:solidFill>
                  <a:srgbClr val="0000FF"/>
                </a:solidFill>
                <a:latin typeface="Calibri" pitchFamily="34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5105358" y="5486571"/>
              <a:ext cx="990049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38200" y="4616450"/>
            <a:ext cx="120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00CC00"/>
                </a:solidFill>
                <a:latin typeface=".VnAvant" pitchFamily="34" charset="0"/>
              </a:rPr>
              <a:t>5368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870075" y="4643438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  <a:latin typeface=".VnAvant" pitchFamily="34" charset="0"/>
              </a:rPr>
              <a:t>0</a:t>
            </a:r>
            <a:endParaRPr lang="en-US" sz="3600">
              <a:solidFill>
                <a:srgbClr val="0000FF"/>
              </a:solidFill>
              <a:latin typeface="Calibri" pitchFamily="34" charset="0"/>
            </a:endParaRP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3886200" y="3473450"/>
            <a:ext cx="1454150" cy="1190625"/>
            <a:chOff x="5029200" y="4343400"/>
            <a:chExt cx="1454366" cy="1190803"/>
          </a:xfrm>
        </p:grpSpPr>
        <p:sp>
          <p:nvSpPr>
            <p:cNvPr id="12312" name="Rectangle 9"/>
            <p:cNvSpPr>
              <a:spLocks noChangeArrowheads="1"/>
            </p:cNvSpPr>
            <p:nvPr/>
          </p:nvSpPr>
          <p:spPr bwMode="auto">
            <a:xfrm>
              <a:off x="5029200" y="4343400"/>
              <a:ext cx="1454366" cy="1190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rgbClr val="00CC00"/>
                  </a:solidFill>
                  <a:latin typeface=".VnAvant" pitchFamily="34" charset="0"/>
                </a:rPr>
                <a:t>13546</a:t>
              </a:r>
            </a:p>
            <a:p>
              <a:r>
                <a:rPr lang="en-US" sz="3600">
                  <a:solidFill>
                    <a:srgbClr val="00CC00"/>
                  </a:solidFill>
                  <a:latin typeface=".VnAvant" pitchFamily="34" charset="0"/>
                </a:rPr>
                <a:t>x    3</a:t>
              </a:r>
              <a:r>
                <a:rPr lang="en-US" sz="3600">
                  <a:solidFill>
                    <a:srgbClr val="0000FF"/>
                  </a:solidFill>
                  <a:latin typeface=".VnAvant" pitchFamily="34" charset="0"/>
                </a:rPr>
                <a:t>0</a:t>
              </a:r>
              <a:endParaRPr lang="en-US" sz="3600">
                <a:solidFill>
                  <a:srgbClr val="0000FF"/>
                </a:solidFill>
                <a:latin typeface="Calibri" pitchFamily="34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105411" y="5486571"/>
              <a:ext cx="1219381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581400" y="4616450"/>
            <a:ext cx="145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00CC00"/>
                </a:solidFill>
                <a:latin typeface=".VnAvant" pitchFamily="34" charset="0"/>
              </a:rPr>
              <a:t>40638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76800" y="461645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  <a:latin typeface=".VnAvant" pitchFamily="34" charset="0"/>
              </a:rPr>
              <a:t>0</a:t>
            </a:r>
            <a:endParaRPr lang="en-US" sz="3600">
              <a:solidFill>
                <a:srgbClr val="0000FF"/>
              </a:solidFill>
              <a:latin typeface="Calibri" pitchFamily="34" charset="0"/>
            </a:endParaRPr>
          </a:p>
        </p:txBody>
      </p:sp>
      <p:grpSp>
        <p:nvGrpSpPr>
          <p:cNvPr id="9" name="Group 13"/>
          <p:cNvGrpSpPr>
            <a:grpSpLocks/>
          </p:cNvGrpSpPr>
          <p:nvPr/>
        </p:nvGrpSpPr>
        <p:grpSpPr bwMode="auto">
          <a:xfrm>
            <a:off x="6705600" y="3549650"/>
            <a:ext cx="1608138" cy="1190625"/>
            <a:chOff x="4724400" y="4343400"/>
            <a:chExt cx="1608362" cy="1190803"/>
          </a:xfrm>
        </p:grpSpPr>
        <p:sp>
          <p:nvSpPr>
            <p:cNvPr id="12317" name="Rectangle 14"/>
            <p:cNvSpPr>
              <a:spLocks noChangeArrowheads="1"/>
            </p:cNvSpPr>
            <p:nvPr/>
          </p:nvSpPr>
          <p:spPr bwMode="auto">
            <a:xfrm>
              <a:off x="4724400" y="4343400"/>
              <a:ext cx="1608362" cy="1190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>
                  <a:solidFill>
                    <a:srgbClr val="00CC00"/>
                  </a:solidFill>
                  <a:latin typeface=".VnAvant" pitchFamily="34" charset="0"/>
                </a:rPr>
                <a:t>   5642</a:t>
              </a:r>
            </a:p>
            <a:p>
              <a:r>
                <a:rPr lang="en-US" sz="3600">
                  <a:solidFill>
                    <a:srgbClr val="00CC00"/>
                  </a:solidFill>
                  <a:latin typeface=".VnAvant" pitchFamily="34" charset="0"/>
                </a:rPr>
                <a:t>x   2</a:t>
              </a:r>
              <a:r>
                <a:rPr lang="en-US" sz="3600">
                  <a:solidFill>
                    <a:srgbClr val="0000FF"/>
                  </a:solidFill>
                  <a:latin typeface=".VnAvant" pitchFamily="34" charset="0"/>
                </a:rPr>
                <a:t>00</a:t>
              </a:r>
              <a:endParaRPr lang="en-US" sz="3600">
                <a:solidFill>
                  <a:srgbClr val="0000FF"/>
                </a:solidFill>
                <a:latin typeface="Calibri" pitchFamily="34" charset="0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5105453" y="5486571"/>
              <a:ext cx="990738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324600" y="4692650"/>
            <a:ext cx="145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00CC00"/>
                </a:solidFill>
                <a:latin typeface=".VnAvant" pitchFamily="34" charset="0"/>
              </a:rPr>
              <a:t>11284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620000" y="469265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FF"/>
                </a:solidFill>
                <a:latin typeface=".VnAvant" pitchFamily="34" charset="0"/>
              </a:rPr>
              <a:t>00</a:t>
            </a:r>
            <a:endParaRPr lang="en-US" sz="36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3200400" y="21336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>
            <a:off x="6096000" y="21336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457200" y="2819400"/>
            <a:ext cx="2486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CC"/>
                </a:solidFill>
              </a:rPr>
              <a:t>Chän ®¸p ¸n ®óng:</a:t>
            </a:r>
          </a:p>
        </p:txBody>
      </p:sp>
      <p:grpSp>
        <p:nvGrpSpPr>
          <p:cNvPr id="12324" name="Group 36"/>
          <p:cNvGrpSpPr>
            <a:grpSpLocks/>
          </p:cNvGrpSpPr>
          <p:nvPr/>
        </p:nvGrpSpPr>
        <p:grpSpPr bwMode="auto">
          <a:xfrm>
            <a:off x="3609975" y="4876800"/>
            <a:ext cx="1911350" cy="650875"/>
            <a:chOff x="4140" y="4476"/>
            <a:chExt cx="1204" cy="410"/>
          </a:xfrm>
        </p:grpSpPr>
        <p:pic>
          <p:nvPicPr>
            <p:cNvPr id="12325" name="Picture 37" descr="C">
              <a:hlinkClick r:id="" action="ppaction://noaction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</p:spPr>
        </p:pic>
        <p:sp>
          <p:nvSpPr>
            <p:cNvPr id="12326" name="Text Box 38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8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 406380</a:t>
              </a:r>
            </a:p>
          </p:txBody>
        </p:sp>
      </p:grpSp>
      <p:grpSp>
        <p:nvGrpSpPr>
          <p:cNvPr id="12327" name="Group 39"/>
          <p:cNvGrpSpPr>
            <a:grpSpLocks/>
          </p:cNvGrpSpPr>
          <p:nvPr/>
        </p:nvGrpSpPr>
        <p:grpSpPr bwMode="auto">
          <a:xfrm>
            <a:off x="3648075" y="3429000"/>
            <a:ext cx="1695450" cy="579438"/>
            <a:chOff x="672" y="3504"/>
            <a:chExt cx="1068" cy="365"/>
          </a:xfrm>
        </p:grpSpPr>
        <p:pic>
          <p:nvPicPr>
            <p:cNvPr id="12328" name="Picture 40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</p:spPr>
        </p:pic>
        <p:sp>
          <p:nvSpPr>
            <p:cNvPr id="12329" name="Text Box 41"/>
            <p:cNvSpPr txBox="1">
              <a:spLocks noChangeArrowheads="1"/>
            </p:cNvSpPr>
            <p:nvPr/>
          </p:nvSpPr>
          <p:spPr bwMode="auto">
            <a:xfrm>
              <a:off x="1008" y="3504"/>
              <a:ext cx="7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 46380</a:t>
              </a:r>
            </a:p>
          </p:txBody>
        </p:sp>
      </p:grpSp>
      <p:grpSp>
        <p:nvGrpSpPr>
          <p:cNvPr id="12330" name="Group 42"/>
          <p:cNvGrpSpPr>
            <a:grpSpLocks/>
          </p:cNvGrpSpPr>
          <p:nvPr/>
        </p:nvGrpSpPr>
        <p:grpSpPr bwMode="auto">
          <a:xfrm>
            <a:off x="3609975" y="4114800"/>
            <a:ext cx="1751013" cy="650875"/>
            <a:chOff x="2549" y="4522"/>
            <a:chExt cx="1103" cy="410"/>
          </a:xfrm>
        </p:grpSpPr>
        <p:pic>
          <p:nvPicPr>
            <p:cNvPr id="12331" name="Picture 43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</p:spPr>
        </p:pic>
        <p:sp>
          <p:nvSpPr>
            <p:cNvPr id="12332" name="Text Box 44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6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40638</a:t>
              </a:r>
            </a:p>
          </p:txBody>
        </p:sp>
      </p:grp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3305175" y="2860675"/>
            <a:ext cx="2486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CC"/>
                </a:solidFill>
              </a:rPr>
              <a:t>Chän ®¸p ¸n ®óng:</a:t>
            </a:r>
          </a:p>
        </p:txBody>
      </p:sp>
      <p:grpSp>
        <p:nvGrpSpPr>
          <p:cNvPr id="12334" name="Group 46"/>
          <p:cNvGrpSpPr>
            <a:grpSpLocks/>
          </p:cNvGrpSpPr>
          <p:nvPr/>
        </p:nvGrpSpPr>
        <p:grpSpPr bwMode="auto">
          <a:xfrm>
            <a:off x="6629400" y="4876800"/>
            <a:ext cx="2089150" cy="650875"/>
            <a:chOff x="4140" y="4476"/>
            <a:chExt cx="1316" cy="410"/>
          </a:xfrm>
        </p:grpSpPr>
        <p:pic>
          <p:nvPicPr>
            <p:cNvPr id="12335" name="Picture 47" descr="C">
              <a:hlinkClick r:id="" action="ppaction://noaction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</p:spPr>
        </p:pic>
        <p:sp>
          <p:nvSpPr>
            <p:cNvPr id="12336" name="Text Box 48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95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 1128400</a:t>
              </a:r>
            </a:p>
          </p:txBody>
        </p:sp>
      </p:grpSp>
      <p:grpSp>
        <p:nvGrpSpPr>
          <p:cNvPr id="12337" name="Group 49"/>
          <p:cNvGrpSpPr>
            <a:grpSpLocks/>
          </p:cNvGrpSpPr>
          <p:nvPr/>
        </p:nvGrpSpPr>
        <p:grpSpPr bwMode="auto">
          <a:xfrm>
            <a:off x="6667500" y="3429000"/>
            <a:ext cx="1695450" cy="579438"/>
            <a:chOff x="672" y="3504"/>
            <a:chExt cx="1068" cy="365"/>
          </a:xfrm>
        </p:grpSpPr>
        <p:pic>
          <p:nvPicPr>
            <p:cNvPr id="12338" name="Picture 50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</p:spPr>
        </p:pic>
        <p:sp>
          <p:nvSpPr>
            <p:cNvPr id="12339" name="Text Box 51"/>
            <p:cNvSpPr txBox="1">
              <a:spLocks noChangeArrowheads="1"/>
            </p:cNvSpPr>
            <p:nvPr/>
          </p:nvSpPr>
          <p:spPr bwMode="auto">
            <a:xfrm>
              <a:off x="1008" y="3504"/>
              <a:ext cx="7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 11284</a:t>
              </a:r>
            </a:p>
          </p:txBody>
        </p:sp>
      </p:grpSp>
      <p:grpSp>
        <p:nvGrpSpPr>
          <p:cNvPr id="12340" name="Group 52"/>
          <p:cNvGrpSpPr>
            <a:grpSpLocks/>
          </p:cNvGrpSpPr>
          <p:nvPr/>
        </p:nvGrpSpPr>
        <p:grpSpPr bwMode="auto">
          <a:xfrm>
            <a:off x="6629400" y="4114800"/>
            <a:ext cx="1928813" cy="650875"/>
            <a:chOff x="2549" y="4522"/>
            <a:chExt cx="1215" cy="410"/>
          </a:xfrm>
        </p:grpSpPr>
        <p:pic>
          <p:nvPicPr>
            <p:cNvPr id="12341" name="Picture 53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</p:spPr>
        </p:pic>
        <p:sp>
          <p:nvSpPr>
            <p:cNvPr id="12342" name="Text Box 54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7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112840</a:t>
              </a:r>
            </a:p>
          </p:txBody>
        </p:sp>
      </p:grp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6324600" y="2860675"/>
            <a:ext cx="2486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CC"/>
                </a:solidFill>
              </a:rPr>
              <a:t>Chän ®¸p ¸n ®óng:</a:t>
            </a: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2819400" y="304800"/>
            <a:ext cx="396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  <a:latin typeface="Times New Roman" pitchFamily="18" charset="0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12" grpId="0"/>
      <p:bldP spid="13" grpId="0"/>
      <p:bldP spid="17" grpId="0"/>
      <p:bldP spid="18" grpId="0"/>
      <p:bldP spid="12321" grpId="0" animBg="1"/>
      <p:bldP spid="12322" grpId="0" animBg="1"/>
      <p:bldP spid="12323" grpId="0"/>
      <p:bldP spid="12323" grpId="1"/>
      <p:bldP spid="12333" grpId="0"/>
      <p:bldP spid="12333" grpId="1"/>
      <p:bldP spid="12343" grpId="0"/>
      <p:bldP spid="1234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685800" y="685800"/>
            <a:ext cx="1524000" cy="685800"/>
            <a:chOff x="432" y="1056"/>
            <a:chExt cx="960" cy="432"/>
          </a:xfrm>
        </p:grpSpPr>
        <p:sp>
          <p:nvSpPr>
            <p:cNvPr id="19462" name="Oval 6"/>
            <p:cNvSpPr>
              <a:spLocks noChangeArrowheads="1"/>
            </p:cNvSpPr>
            <p:nvPr/>
          </p:nvSpPr>
          <p:spPr bwMode="auto">
            <a:xfrm>
              <a:off x="432" y="1056"/>
              <a:ext cx="960" cy="43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FF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588" y="1062"/>
              <a:ext cx="7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00FF"/>
                  </a:solidFill>
                </a:rPr>
                <a:t>Bµi 2:</a:t>
              </a:r>
            </a:p>
          </p:txBody>
        </p:sp>
      </p:grp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346325" y="609600"/>
            <a:ext cx="6313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Nèi phÐp tÝnh víi kÕt qu¶ cña nã:</a:t>
            </a:r>
          </a:p>
        </p:txBody>
      </p:sp>
      <p:grpSp>
        <p:nvGrpSpPr>
          <p:cNvPr id="19487" name="Group 31"/>
          <p:cNvGrpSpPr>
            <a:grpSpLocks/>
          </p:cNvGrpSpPr>
          <p:nvPr/>
        </p:nvGrpSpPr>
        <p:grpSpPr bwMode="auto">
          <a:xfrm>
            <a:off x="1314450" y="1485900"/>
            <a:ext cx="1809750" cy="685800"/>
            <a:chOff x="828" y="1344"/>
            <a:chExt cx="1140" cy="432"/>
          </a:xfrm>
        </p:grpSpPr>
        <p:sp>
          <p:nvSpPr>
            <p:cNvPr id="19465" name="AutoShape 9"/>
            <p:cNvSpPr>
              <a:spLocks noChangeArrowheads="1"/>
            </p:cNvSpPr>
            <p:nvPr/>
          </p:nvSpPr>
          <p:spPr bwMode="auto">
            <a:xfrm>
              <a:off x="864" y="1344"/>
              <a:ext cx="1104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66FF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6" name="Text Box 20"/>
            <p:cNvSpPr txBox="1">
              <a:spLocks noChangeArrowheads="1"/>
            </p:cNvSpPr>
            <p:nvPr/>
          </p:nvSpPr>
          <p:spPr bwMode="auto">
            <a:xfrm>
              <a:off x="828" y="1385"/>
              <a:ext cx="111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1326 x 300</a:t>
              </a:r>
            </a:p>
          </p:txBody>
        </p:sp>
      </p:grpSp>
      <p:grpSp>
        <p:nvGrpSpPr>
          <p:cNvPr id="19486" name="Group 30"/>
          <p:cNvGrpSpPr>
            <a:grpSpLocks/>
          </p:cNvGrpSpPr>
          <p:nvPr/>
        </p:nvGrpSpPr>
        <p:grpSpPr bwMode="auto">
          <a:xfrm>
            <a:off x="1371600" y="2324100"/>
            <a:ext cx="1752600" cy="685800"/>
            <a:chOff x="864" y="1872"/>
            <a:chExt cx="1104" cy="432"/>
          </a:xfrm>
        </p:grpSpPr>
        <p:sp>
          <p:nvSpPr>
            <p:cNvPr id="19466" name="AutoShape 10"/>
            <p:cNvSpPr>
              <a:spLocks noChangeArrowheads="1"/>
            </p:cNvSpPr>
            <p:nvPr/>
          </p:nvSpPr>
          <p:spPr bwMode="auto">
            <a:xfrm>
              <a:off x="864" y="1872"/>
              <a:ext cx="1104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66FF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9" name="Text Box 23"/>
            <p:cNvSpPr txBox="1">
              <a:spLocks noChangeArrowheads="1"/>
            </p:cNvSpPr>
            <p:nvPr/>
          </p:nvSpPr>
          <p:spPr bwMode="auto">
            <a:xfrm>
              <a:off x="876" y="1920"/>
              <a:ext cx="9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3450 x 20</a:t>
              </a:r>
            </a:p>
          </p:txBody>
        </p:sp>
      </p:grpSp>
      <p:grpSp>
        <p:nvGrpSpPr>
          <p:cNvPr id="19485" name="Group 29"/>
          <p:cNvGrpSpPr>
            <a:grpSpLocks/>
          </p:cNvGrpSpPr>
          <p:nvPr/>
        </p:nvGrpSpPr>
        <p:grpSpPr bwMode="auto">
          <a:xfrm>
            <a:off x="1352550" y="3200400"/>
            <a:ext cx="1771650" cy="685800"/>
            <a:chOff x="852" y="2424"/>
            <a:chExt cx="1116" cy="432"/>
          </a:xfrm>
        </p:grpSpPr>
        <p:sp>
          <p:nvSpPr>
            <p:cNvPr id="19467" name="AutoShape 11"/>
            <p:cNvSpPr>
              <a:spLocks noChangeArrowheads="1"/>
            </p:cNvSpPr>
            <p:nvPr/>
          </p:nvSpPr>
          <p:spPr bwMode="auto">
            <a:xfrm>
              <a:off x="864" y="2424"/>
              <a:ext cx="1104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66FF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0" name="Text Box 24"/>
            <p:cNvSpPr txBox="1">
              <a:spLocks noChangeArrowheads="1"/>
            </p:cNvSpPr>
            <p:nvPr/>
          </p:nvSpPr>
          <p:spPr bwMode="auto">
            <a:xfrm>
              <a:off x="852" y="2484"/>
              <a:ext cx="111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1450 x 800</a:t>
              </a:r>
            </a:p>
          </p:txBody>
        </p:sp>
      </p:grpSp>
      <p:grpSp>
        <p:nvGrpSpPr>
          <p:cNvPr id="19484" name="Group 28"/>
          <p:cNvGrpSpPr>
            <a:grpSpLocks/>
          </p:cNvGrpSpPr>
          <p:nvPr/>
        </p:nvGrpSpPr>
        <p:grpSpPr bwMode="auto">
          <a:xfrm>
            <a:off x="1333500" y="4076700"/>
            <a:ext cx="1790700" cy="685800"/>
            <a:chOff x="840" y="2976"/>
            <a:chExt cx="1128" cy="432"/>
          </a:xfrm>
        </p:grpSpPr>
        <p:sp>
          <p:nvSpPr>
            <p:cNvPr id="19468" name="AutoShape 12"/>
            <p:cNvSpPr>
              <a:spLocks noChangeArrowheads="1"/>
            </p:cNvSpPr>
            <p:nvPr/>
          </p:nvSpPr>
          <p:spPr bwMode="auto">
            <a:xfrm>
              <a:off x="864" y="2976"/>
              <a:ext cx="1104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66FF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1" name="Text Box 25"/>
            <p:cNvSpPr txBox="1">
              <a:spLocks noChangeArrowheads="1"/>
            </p:cNvSpPr>
            <p:nvPr/>
          </p:nvSpPr>
          <p:spPr bwMode="auto">
            <a:xfrm>
              <a:off x="840" y="3024"/>
              <a:ext cx="111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2463 x 500</a:t>
              </a:r>
            </a:p>
          </p:txBody>
        </p:sp>
      </p:grpSp>
      <p:grpSp>
        <p:nvGrpSpPr>
          <p:cNvPr id="19483" name="Group 27"/>
          <p:cNvGrpSpPr>
            <a:grpSpLocks/>
          </p:cNvGrpSpPr>
          <p:nvPr/>
        </p:nvGrpSpPr>
        <p:grpSpPr bwMode="auto">
          <a:xfrm>
            <a:off x="1371600" y="4914900"/>
            <a:ext cx="1752600" cy="685800"/>
            <a:chOff x="864" y="3504"/>
            <a:chExt cx="1104" cy="432"/>
          </a:xfrm>
        </p:grpSpPr>
        <p:sp>
          <p:nvSpPr>
            <p:cNvPr id="19469" name="AutoShape 13"/>
            <p:cNvSpPr>
              <a:spLocks noChangeArrowheads="1"/>
            </p:cNvSpPr>
            <p:nvPr/>
          </p:nvSpPr>
          <p:spPr bwMode="auto">
            <a:xfrm>
              <a:off x="864" y="3504"/>
              <a:ext cx="1104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66FF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2" name="Text Box 26"/>
            <p:cNvSpPr txBox="1">
              <a:spLocks noChangeArrowheads="1"/>
            </p:cNvSpPr>
            <p:nvPr/>
          </p:nvSpPr>
          <p:spPr bwMode="auto">
            <a:xfrm>
              <a:off x="864" y="3552"/>
              <a:ext cx="9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1280 x 30</a:t>
              </a:r>
            </a:p>
          </p:txBody>
        </p:sp>
      </p:grpSp>
      <p:grpSp>
        <p:nvGrpSpPr>
          <p:cNvPr id="19493" name="Group 37"/>
          <p:cNvGrpSpPr>
            <a:grpSpLocks/>
          </p:cNvGrpSpPr>
          <p:nvPr/>
        </p:nvGrpSpPr>
        <p:grpSpPr bwMode="auto">
          <a:xfrm>
            <a:off x="5543550" y="3505200"/>
            <a:ext cx="1371600" cy="685800"/>
            <a:chOff x="3492" y="2616"/>
            <a:chExt cx="864" cy="432"/>
          </a:xfrm>
        </p:grpSpPr>
        <p:sp>
          <p:nvSpPr>
            <p:cNvPr id="19473" name="Oval 17"/>
            <p:cNvSpPr>
              <a:spLocks noChangeArrowheads="1"/>
            </p:cNvSpPr>
            <p:nvPr/>
          </p:nvSpPr>
          <p:spPr bwMode="auto">
            <a:xfrm>
              <a:off x="3492" y="2616"/>
              <a:ext cx="864" cy="43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FFFF00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3528" y="2668"/>
              <a:ext cx="812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339933"/>
                  </a:solidFill>
                  <a:latin typeface=".VnAvant" pitchFamily="34" charset="0"/>
                </a:rPr>
                <a:t>397800</a:t>
              </a:r>
            </a:p>
          </p:txBody>
        </p:sp>
      </p:grpSp>
      <p:grpSp>
        <p:nvGrpSpPr>
          <p:cNvPr id="19494" name="Group 38"/>
          <p:cNvGrpSpPr>
            <a:grpSpLocks/>
          </p:cNvGrpSpPr>
          <p:nvPr/>
        </p:nvGrpSpPr>
        <p:grpSpPr bwMode="auto">
          <a:xfrm>
            <a:off x="5543550" y="4914900"/>
            <a:ext cx="1371600" cy="685800"/>
            <a:chOff x="3492" y="3504"/>
            <a:chExt cx="864" cy="432"/>
          </a:xfrm>
        </p:grpSpPr>
        <p:sp>
          <p:nvSpPr>
            <p:cNvPr id="19475" name="Oval 19"/>
            <p:cNvSpPr>
              <a:spLocks noChangeArrowheads="1"/>
            </p:cNvSpPr>
            <p:nvPr/>
          </p:nvSpPr>
          <p:spPr bwMode="auto">
            <a:xfrm>
              <a:off x="3492" y="3504"/>
              <a:ext cx="864" cy="43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FFFF00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3576" y="3576"/>
              <a:ext cx="696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339933"/>
                  </a:solidFill>
                  <a:latin typeface=".VnAvant" pitchFamily="34" charset="0"/>
                </a:rPr>
                <a:t>69000</a:t>
              </a:r>
            </a:p>
          </p:txBody>
        </p:sp>
      </p:grpSp>
      <p:grpSp>
        <p:nvGrpSpPr>
          <p:cNvPr id="19492" name="Group 36"/>
          <p:cNvGrpSpPr>
            <a:grpSpLocks/>
          </p:cNvGrpSpPr>
          <p:nvPr/>
        </p:nvGrpSpPr>
        <p:grpSpPr bwMode="auto">
          <a:xfrm>
            <a:off x="5543550" y="1428750"/>
            <a:ext cx="1371600" cy="685800"/>
            <a:chOff x="3492" y="1308"/>
            <a:chExt cx="864" cy="432"/>
          </a:xfrm>
        </p:grpSpPr>
        <p:sp>
          <p:nvSpPr>
            <p:cNvPr id="19470" name="Oval 14"/>
            <p:cNvSpPr>
              <a:spLocks noChangeArrowheads="1"/>
            </p:cNvSpPr>
            <p:nvPr/>
          </p:nvSpPr>
          <p:spPr bwMode="auto">
            <a:xfrm>
              <a:off x="3492" y="1308"/>
              <a:ext cx="864" cy="43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FFFF00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3504" y="1380"/>
              <a:ext cx="812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339933"/>
                  </a:solidFill>
                  <a:latin typeface=".VnAvant" pitchFamily="34" charset="0"/>
                </a:rPr>
                <a:t>116000</a:t>
              </a:r>
            </a:p>
          </p:txBody>
        </p:sp>
      </p:grpSp>
      <p:grpSp>
        <p:nvGrpSpPr>
          <p:cNvPr id="19507" name="Group 51"/>
          <p:cNvGrpSpPr>
            <a:grpSpLocks/>
          </p:cNvGrpSpPr>
          <p:nvPr/>
        </p:nvGrpSpPr>
        <p:grpSpPr bwMode="auto">
          <a:xfrm>
            <a:off x="5543550" y="2114550"/>
            <a:ext cx="1371600" cy="685800"/>
            <a:chOff x="3492" y="1740"/>
            <a:chExt cx="864" cy="432"/>
          </a:xfrm>
        </p:grpSpPr>
        <p:sp>
          <p:nvSpPr>
            <p:cNvPr id="19471" name="Oval 15"/>
            <p:cNvSpPr>
              <a:spLocks noChangeArrowheads="1"/>
            </p:cNvSpPr>
            <p:nvPr/>
          </p:nvSpPr>
          <p:spPr bwMode="auto">
            <a:xfrm>
              <a:off x="3492" y="1740"/>
              <a:ext cx="864" cy="43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FFFF00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6" name="Rectangle 40"/>
            <p:cNvSpPr>
              <a:spLocks noChangeArrowheads="1"/>
            </p:cNvSpPr>
            <p:nvPr/>
          </p:nvSpPr>
          <p:spPr bwMode="auto">
            <a:xfrm>
              <a:off x="3588" y="1812"/>
              <a:ext cx="696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339933"/>
                  </a:solidFill>
                  <a:latin typeface=".VnAvant" pitchFamily="34" charset="0"/>
                </a:rPr>
                <a:t>38400</a:t>
              </a:r>
            </a:p>
          </p:txBody>
        </p:sp>
      </p:grpSp>
      <p:grpSp>
        <p:nvGrpSpPr>
          <p:cNvPr id="19501" name="Group 45"/>
          <p:cNvGrpSpPr>
            <a:grpSpLocks/>
          </p:cNvGrpSpPr>
          <p:nvPr/>
        </p:nvGrpSpPr>
        <p:grpSpPr bwMode="auto">
          <a:xfrm>
            <a:off x="5543550" y="2819400"/>
            <a:ext cx="1371600" cy="685800"/>
            <a:chOff x="3492" y="2184"/>
            <a:chExt cx="864" cy="432"/>
          </a:xfrm>
        </p:grpSpPr>
        <p:sp>
          <p:nvSpPr>
            <p:cNvPr id="19472" name="Oval 16"/>
            <p:cNvSpPr>
              <a:spLocks noChangeArrowheads="1"/>
            </p:cNvSpPr>
            <p:nvPr/>
          </p:nvSpPr>
          <p:spPr bwMode="auto">
            <a:xfrm>
              <a:off x="3492" y="2184"/>
              <a:ext cx="864" cy="43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FFFF00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9" name="Rectangle 43"/>
            <p:cNvSpPr>
              <a:spLocks noChangeArrowheads="1"/>
            </p:cNvSpPr>
            <p:nvPr/>
          </p:nvSpPr>
          <p:spPr bwMode="auto">
            <a:xfrm>
              <a:off x="3632" y="2256"/>
              <a:ext cx="58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339933"/>
                  </a:solidFill>
                  <a:latin typeface=".VnAvant" pitchFamily="34" charset="0"/>
                </a:rPr>
                <a:t>6900</a:t>
              </a:r>
            </a:p>
          </p:txBody>
        </p:sp>
      </p:grpSp>
      <p:sp>
        <p:nvSpPr>
          <p:cNvPr id="19502" name="Line 46"/>
          <p:cNvSpPr>
            <a:spLocks noChangeShapeType="1"/>
          </p:cNvSpPr>
          <p:nvPr/>
        </p:nvSpPr>
        <p:spPr bwMode="auto">
          <a:xfrm>
            <a:off x="3124200" y="1866900"/>
            <a:ext cx="2362200" cy="1828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03" name="Line 47"/>
          <p:cNvSpPr>
            <a:spLocks noChangeShapeType="1"/>
          </p:cNvSpPr>
          <p:nvPr/>
        </p:nvSpPr>
        <p:spPr bwMode="auto">
          <a:xfrm>
            <a:off x="3200400" y="2705100"/>
            <a:ext cx="2362200" cy="2362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04" name="Line 48"/>
          <p:cNvSpPr>
            <a:spLocks noChangeShapeType="1"/>
          </p:cNvSpPr>
          <p:nvPr/>
        </p:nvSpPr>
        <p:spPr bwMode="auto">
          <a:xfrm flipV="1">
            <a:off x="3200400" y="1866900"/>
            <a:ext cx="2362200" cy="1676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05" name="Line 49"/>
          <p:cNvSpPr>
            <a:spLocks noChangeShapeType="1"/>
          </p:cNvSpPr>
          <p:nvPr/>
        </p:nvSpPr>
        <p:spPr bwMode="auto">
          <a:xfrm>
            <a:off x="3124200" y="4381500"/>
            <a:ext cx="2362200" cy="152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9506" name="Group 50"/>
          <p:cNvGrpSpPr>
            <a:grpSpLocks/>
          </p:cNvGrpSpPr>
          <p:nvPr/>
        </p:nvGrpSpPr>
        <p:grpSpPr bwMode="auto">
          <a:xfrm>
            <a:off x="5486400" y="4229100"/>
            <a:ext cx="1473200" cy="685800"/>
            <a:chOff x="3456" y="3072"/>
            <a:chExt cx="928" cy="432"/>
          </a:xfrm>
        </p:grpSpPr>
        <p:sp>
          <p:nvSpPr>
            <p:cNvPr id="19474" name="Oval 18"/>
            <p:cNvSpPr>
              <a:spLocks noChangeArrowheads="1"/>
            </p:cNvSpPr>
            <p:nvPr/>
          </p:nvSpPr>
          <p:spPr bwMode="auto">
            <a:xfrm>
              <a:off x="3492" y="3072"/>
              <a:ext cx="864" cy="43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FFFF00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5" name="Rectangle 39"/>
            <p:cNvSpPr>
              <a:spLocks noChangeArrowheads="1"/>
            </p:cNvSpPr>
            <p:nvPr/>
          </p:nvSpPr>
          <p:spPr bwMode="auto">
            <a:xfrm>
              <a:off x="3456" y="3144"/>
              <a:ext cx="928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339933"/>
                  </a:solidFill>
                  <a:latin typeface=".VnAvant" pitchFamily="34" charset="0"/>
                </a:rPr>
                <a:t>1231500</a:t>
              </a:r>
            </a:p>
          </p:txBody>
        </p:sp>
      </p:grpSp>
      <p:sp>
        <p:nvSpPr>
          <p:cNvPr id="19508" name="Line 52"/>
          <p:cNvSpPr>
            <a:spLocks noChangeShapeType="1"/>
          </p:cNvSpPr>
          <p:nvPr/>
        </p:nvSpPr>
        <p:spPr bwMode="auto">
          <a:xfrm flipV="1">
            <a:off x="3200400" y="2552700"/>
            <a:ext cx="2362200" cy="2667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9502" grpId="0" animBg="1"/>
      <p:bldP spid="19503" grpId="0" animBg="1"/>
      <p:bldP spid="19504" grpId="0" animBg="1"/>
      <p:bldP spid="19505" grpId="0" animBg="1"/>
      <p:bldP spid="1950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62375" y="2057400"/>
            <a:ext cx="4953000" cy="347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>
                <a:solidFill>
                  <a:srgbClr val="0000FF"/>
                </a:solidFill>
                <a:latin typeface=".VnAvant" pitchFamily="34" charset="0"/>
              </a:rPr>
              <a:t>Bài giải:</a:t>
            </a:r>
          </a:p>
          <a:p>
            <a:pPr>
              <a:lnSpc>
                <a:spcPct val="150000"/>
              </a:lnSpc>
            </a:pPr>
            <a:r>
              <a:rPr lang="en-US" b="1" i="1">
                <a:solidFill>
                  <a:srgbClr val="009900"/>
                </a:solidFill>
                <a:latin typeface="Times New Roman" pitchFamily="18" charset="0"/>
              </a:rPr>
              <a:t>Chiều dài tấm kính là: :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rgbClr val="009900"/>
                </a:solidFill>
                <a:latin typeface=".VnAvant" pitchFamily="34" charset="0"/>
              </a:rPr>
              <a:t>	30 x 2 = 60 (cm)</a:t>
            </a:r>
          </a:p>
          <a:p>
            <a:pPr>
              <a:lnSpc>
                <a:spcPct val="150000"/>
              </a:lnSpc>
            </a:pPr>
            <a:r>
              <a:rPr lang="en-US" b="1" i="1">
                <a:solidFill>
                  <a:srgbClr val="009900"/>
                </a:solidFill>
                <a:latin typeface="Times New Roman" pitchFamily="18" charset="0"/>
              </a:rPr>
              <a:t>Diện</a:t>
            </a:r>
            <a:r>
              <a:rPr lang="en-US" b="1">
                <a:solidFill>
                  <a:srgbClr val="009900"/>
                </a:solidFill>
                <a:latin typeface=".VnAvant" pitchFamily="34" charset="0"/>
              </a:rPr>
              <a:t> </a:t>
            </a:r>
            <a:r>
              <a:rPr lang="en-US" b="1" i="1">
                <a:solidFill>
                  <a:srgbClr val="009900"/>
                </a:solidFill>
                <a:latin typeface="Times New Roman" pitchFamily="18" charset="0"/>
              </a:rPr>
              <a:t>tích tấm kính là :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rgbClr val="009900"/>
                </a:solidFill>
                <a:latin typeface=".VnAvant" pitchFamily="34" charset="0"/>
              </a:rPr>
              <a:t>	30 x 60 = 1800 (</a:t>
            </a:r>
            <a:r>
              <a:rPr lang="en-US">
                <a:solidFill>
                  <a:srgbClr val="009900"/>
                </a:solidFill>
                <a:latin typeface="Calibri" pitchFamily="34" charset="0"/>
              </a:rPr>
              <a:t> cm</a:t>
            </a:r>
            <a:r>
              <a:rPr lang="en-US" baseline="30000">
                <a:solidFill>
                  <a:srgbClr val="009900"/>
                </a:solidFill>
                <a:latin typeface="Calibri" pitchFamily="34" charset="0"/>
              </a:rPr>
              <a:t>2</a:t>
            </a:r>
            <a:r>
              <a:rPr lang="en-US">
                <a:solidFill>
                  <a:srgbClr val="009900"/>
                </a:solidFill>
                <a:latin typeface=".VnAvant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rgbClr val="009900"/>
                </a:solidFill>
                <a:latin typeface=".VnAvant" pitchFamily="34" charset="0"/>
              </a:rPr>
              <a:t>		    </a:t>
            </a:r>
            <a:r>
              <a:rPr lang="en-US" b="1">
                <a:solidFill>
                  <a:srgbClr val="009900"/>
                </a:solidFill>
                <a:latin typeface=".VnAvant" pitchFamily="34" charset="0"/>
              </a:rPr>
              <a:t>Đáp số : 1800 </a:t>
            </a:r>
            <a:r>
              <a:rPr lang="en-US" b="1">
                <a:solidFill>
                  <a:srgbClr val="009900"/>
                </a:solidFill>
                <a:latin typeface="Calibri" pitchFamily="34" charset="0"/>
              </a:rPr>
              <a:t>cm</a:t>
            </a:r>
            <a:r>
              <a:rPr lang="en-US" b="1" baseline="30000">
                <a:solidFill>
                  <a:srgbClr val="009900"/>
                </a:solidFill>
                <a:latin typeface="Calibri" pitchFamily="34" charset="0"/>
              </a:rPr>
              <a:t>2</a:t>
            </a:r>
            <a:endParaRPr lang="en-US" b="1">
              <a:solidFill>
                <a:srgbClr val="009900"/>
              </a:solidFill>
              <a:latin typeface="Calibri" pitchFamily="34" charset="0"/>
            </a:endParaRPr>
          </a:p>
        </p:txBody>
      </p:sp>
      <p:grpSp>
        <p:nvGrpSpPr>
          <p:cNvPr id="23562" name="Group 10"/>
          <p:cNvGrpSpPr>
            <a:grpSpLocks/>
          </p:cNvGrpSpPr>
          <p:nvPr/>
        </p:nvGrpSpPr>
        <p:grpSpPr bwMode="auto">
          <a:xfrm>
            <a:off x="1752600" y="457200"/>
            <a:ext cx="1524000" cy="685800"/>
            <a:chOff x="432" y="1056"/>
            <a:chExt cx="960" cy="432"/>
          </a:xfrm>
        </p:grpSpPr>
        <p:sp>
          <p:nvSpPr>
            <p:cNvPr id="23563" name="Oval 11"/>
            <p:cNvSpPr>
              <a:spLocks noChangeArrowheads="1"/>
            </p:cNvSpPr>
            <p:nvPr/>
          </p:nvSpPr>
          <p:spPr bwMode="auto">
            <a:xfrm>
              <a:off x="432" y="1056"/>
              <a:ext cx="960" cy="43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FF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" name="Text Box 12"/>
            <p:cNvSpPr txBox="1">
              <a:spLocks noChangeArrowheads="1"/>
            </p:cNvSpPr>
            <p:nvPr/>
          </p:nvSpPr>
          <p:spPr bwMode="auto">
            <a:xfrm>
              <a:off x="588" y="1062"/>
              <a:ext cx="7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00FF"/>
                  </a:solidFill>
                </a:rPr>
                <a:t>Bµi 4:</a:t>
              </a:r>
            </a:p>
          </p:txBody>
        </p:sp>
      </p:grpSp>
      <p:grpSp>
        <p:nvGrpSpPr>
          <p:cNvPr id="23568" name="Group 16"/>
          <p:cNvGrpSpPr>
            <a:grpSpLocks/>
          </p:cNvGrpSpPr>
          <p:nvPr/>
        </p:nvGrpSpPr>
        <p:grpSpPr bwMode="auto">
          <a:xfrm>
            <a:off x="800100" y="2701925"/>
            <a:ext cx="1517650" cy="579438"/>
            <a:chOff x="672" y="3504"/>
            <a:chExt cx="956" cy="365"/>
          </a:xfrm>
        </p:grpSpPr>
        <p:pic>
          <p:nvPicPr>
            <p:cNvPr id="23569" name="Picture 17" descr="A">
              <a:hlinkClick r:id="" action="ppaction://noaction"/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</p:spPr>
        </p:pic>
        <p:sp>
          <p:nvSpPr>
            <p:cNvPr id="23570" name="Text Box 18"/>
            <p:cNvSpPr txBox="1">
              <a:spLocks noChangeArrowheads="1"/>
            </p:cNvSpPr>
            <p:nvPr/>
          </p:nvSpPr>
          <p:spPr bwMode="auto">
            <a:xfrm>
              <a:off x="1008" y="3504"/>
              <a:ext cx="6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</a:rPr>
                <a:t> 1800</a:t>
              </a:r>
            </a:p>
          </p:txBody>
        </p:sp>
      </p:grp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3581400" y="2286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381000" y="2208213"/>
            <a:ext cx="2633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CC00CC"/>
                </a:solidFill>
              </a:rPr>
              <a:t>Chän ®¸p ¸n ®óng:</a:t>
            </a:r>
          </a:p>
        </p:txBody>
      </p:sp>
      <p:grpSp>
        <p:nvGrpSpPr>
          <p:cNvPr id="23580" name="Group 28"/>
          <p:cNvGrpSpPr>
            <a:grpSpLocks/>
          </p:cNvGrpSpPr>
          <p:nvPr/>
        </p:nvGrpSpPr>
        <p:grpSpPr bwMode="auto">
          <a:xfrm>
            <a:off x="762000" y="3387725"/>
            <a:ext cx="2085975" cy="650875"/>
            <a:chOff x="480" y="2566"/>
            <a:chExt cx="1314" cy="410"/>
          </a:xfrm>
        </p:grpSpPr>
        <p:grpSp>
          <p:nvGrpSpPr>
            <p:cNvPr id="23571" name="Group 19"/>
            <p:cNvGrpSpPr>
              <a:grpSpLocks/>
            </p:cNvGrpSpPr>
            <p:nvPr/>
          </p:nvGrpSpPr>
          <p:grpSpPr bwMode="auto">
            <a:xfrm>
              <a:off x="480" y="2566"/>
              <a:ext cx="1208" cy="410"/>
              <a:chOff x="2549" y="4522"/>
              <a:chExt cx="1208" cy="410"/>
            </a:xfrm>
          </p:grpSpPr>
          <p:pic>
            <p:nvPicPr>
              <p:cNvPr id="23572" name="Picture 20" descr="B">
                <a:hlinkClick r:id="" action="ppaction://noaction"/>
              </p:cNvPr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549" y="4522"/>
                <a:ext cx="432" cy="410"/>
              </a:xfrm>
              <a:prstGeom prst="rect">
                <a:avLst/>
              </a:prstGeom>
              <a:noFill/>
            </p:spPr>
          </p:pic>
          <p:sp>
            <p:nvSpPr>
              <p:cNvPr id="23573" name="Text Box 21">
                <a:hlinkClick r:id="" action="ppaction://noaction"/>
              </p:cNvPr>
              <p:cNvSpPr txBox="1">
                <a:spLocks noChangeArrowheads="1"/>
              </p:cNvSpPr>
              <p:nvPr/>
            </p:nvSpPr>
            <p:spPr bwMode="auto">
              <a:xfrm>
                <a:off x="2976" y="4560"/>
                <a:ext cx="78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</a:rPr>
                  <a:t>180 cm</a:t>
                </a:r>
              </a:p>
            </p:txBody>
          </p:sp>
        </p:grpSp>
        <p:sp>
          <p:nvSpPr>
            <p:cNvPr id="23577" name="Text Box 25"/>
            <p:cNvSpPr txBox="1">
              <a:spLocks noChangeArrowheads="1"/>
            </p:cNvSpPr>
            <p:nvPr/>
          </p:nvSpPr>
          <p:spPr bwMode="auto">
            <a:xfrm>
              <a:off x="1598" y="2583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23579" name="Group 27"/>
          <p:cNvGrpSpPr>
            <a:grpSpLocks/>
          </p:cNvGrpSpPr>
          <p:nvPr/>
        </p:nvGrpSpPr>
        <p:grpSpPr bwMode="auto">
          <a:xfrm>
            <a:off x="762000" y="4114800"/>
            <a:ext cx="2244725" cy="685800"/>
            <a:chOff x="480" y="3024"/>
            <a:chExt cx="1414" cy="432"/>
          </a:xfrm>
        </p:grpSpPr>
        <p:grpSp>
          <p:nvGrpSpPr>
            <p:cNvPr id="23565" name="Group 13"/>
            <p:cNvGrpSpPr>
              <a:grpSpLocks/>
            </p:cNvGrpSpPr>
            <p:nvPr/>
          </p:nvGrpSpPr>
          <p:grpSpPr bwMode="auto">
            <a:xfrm>
              <a:off x="480" y="3046"/>
              <a:ext cx="1309" cy="410"/>
              <a:chOff x="4140" y="4476"/>
              <a:chExt cx="1309" cy="410"/>
            </a:xfrm>
          </p:grpSpPr>
          <p:pic>
            <p:nvPicPr>
              <p:cNvPr id="23566" name="Picture 14" descr="C">
                <a:hlinkClick r:id="" action="ppaction://noaction"/>
              </p:cNvPr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140" y="4476"/>
                <a:ext cx="432" cy="410"/>
              </a:xfrm>
              <a:prstGeom prst="rect">
                <a:avLst/>
              </a:prstGeom>
              <a:noFill/>
            </p:spPr>
          </p:pic>
          <p:sp>
            <p:nvSpPr>
              <p:cNvPr id="23567" name="Text Box 15">
                <a:hlinkClick r:id="" action="ppaction://noaction"/>
              </p:cNvPr>
              <p:cNvSpPr txBox="1">
                <a:spLocks noChangeArrowheads="1"/>
              </p:cNvSpPr>
              <p:nvPr/>
            </p:nvSpPr>
            <p:spPr bwMode="auto">
              <a:xfrm>
                <a:off x="4500" y="4512"/>
                <a:ext cx="949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</a:rPr>
                  <a:t> 1800 cm</a:t>
                </a:r>
              </a:p>
            </p:txBody>
          </p:sp>
        </p:grpSp>
        <p:sp>
          <p:nvSpPr>
            <p:cNvPr id="23578" name="Text Box 26"/>
            <p:cNvSpPr txBox="1">
              <a:spLocks noChangeArrowheads="1"/>
            </p:cNvSpPr>
            <p:nvPr/>
          </p:nvSpPr>
          <p:spPr bwMode="auto">
            <a:xfrm>
              <a:off x="1698" y="3024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FF"/>
                  </a:solidFill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" dur="indefinite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" dur="indefinite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1010"/>
  <p:tag name="VIOLETTITLE" val="TOÁN 4: Nhân với số tận cùng là chữ số 0"/>
  <p:tag name="VIOLETLESSON" val="37"/>
  <p:tag name="VIOLETCATID" val="8049779"/>
  <p:tag name="VIOLETSUBJECT" val="Toán học 4"/>
  <p:tag name="VIOLETSOURCE" val="SƯU TẦM"/>
  <p:tag name="VIOLETAUTHORID" val="3112018"/>
  <p:tag name="VIOLETAUTHORNAME" val="Lê Thị Vy"/>
  <p:tag name="VIOLETAUTHORAVATAR" val="3112018.jpg"/>
  <p:tag name="VIOLETAUTHORADDRESS" val="Trường Tiểu học số 2 Phú Bài - Thừa Thiên Huế"/>
  <p:tag name="VIOLETAUTHORHOMEPAGE" val="http://vypb2.violet.vn"/>
  <p:tag name="VIOLETDATE" val="2012-11-02 17:33:39"/>
  <p:tag name="VIOLETHIT" val="177"/>
  <p:tag name="VIOLETLIKE" val="0"/>
  <p:tag name="MMPROD_NEXTUNIQUEID" val="10016"/>
  <p:tag name="MMPROD_UIDATA" val="&lt;database version=&quot;7.0&quot;&gt;&lt;object type=&quot;1&quot; unique_id=&quot;10001&quot;&gt;&lt;object type=&quot;2&quot; unique_id=&quot;11351&quot;&gt;&lt;object type=&quot;3&quot; unique_id=&quot;11352&quot;&gt;&lt;property id=&quot;20148&quot; value=&quot;5&quot;/&gt;&lt;property id=&quot;20300&quot; value=&quot;Slide 1&quot;/&gt;&lt;property id=&quot;20307&quot; value=&quot;272&quot;/&gt;&lt;/object&gt;&lt;object type=&quot;3&quot; unique_id=&quot;11353&quot;&gt;&lt;property id=&quot;20148&quot; value=&quot;5&quot;/&gt;&lt;property id=&quot;20300&quot; value=&quot;Slide 2&quot;/&gt;&lt;property id=&quot;20307&quot; value=&quot;257&quot;/&gt;&lt;/object&gt;&lt;object type=&quot;3&quot; unique_id=&quot;11354&quot;&gt;&lt;property id=&quot;20148&quot; value=&quot;5&quot;/&gt;&lt;property id=&quot;20300&quot; value=&quot;Slide 3&quot;/&gt;&lt;property id=&quot;20307&quot; value=&quot;260&quot;/&gt;&lt;/object&gt;&lt;object type=&quot;3&quot; unique_id=&quot;11355&quot;&gt;&lt;property id=&quot;20148&quot; value=&quot;5&quot;/&gt;&lt;property id=&quot;20300&quot; value=&quot;Slide 4&quot;/&gt;&lt;property id=&quot;20307&quot; value=&quot;261&quot;/&gt;&lt;/object&gt;&lt;object type=&quot;3&quot; unique_id=&quot;11356&quot;&gt;&lt;property id=&quot;20148&quot; value=&quot;5&quot;/&gt;&lt;property id=&quot;20300&quot; value=&quot;Slide 5&quot;/&gt;&lt;property id=&quot;20307&quot; value=&quot;262&quot;/&gt;&lt;/object&gt;&lt;object type=&quot;3&quot; unique_id=&quot;11357&quot;&gt;&lt;property id=&quot;20148&quot; value=&quot;5&quot;/&gt;&lt;property id=&quot;20300&quot; value=&quot;Slide 6&quot;/&gt;&lt;property id=&quot;20307&quot; value=&quot;263&quot;/&gt;&lt;/object&gt;&lt;object type=&quot;3&quot; unique_id=&quot;11358&quot;&gt;&lt;property id=&quot;20148&quot; value=&quot;5&quot;/&gt;&lt;property id=&quot;20300&quot; value=&quot;Slide 7&quot;/&gt;&lt;property id=&quot;20307&quot; value=&quot;264&quot;/&gt;&lt;/object&gt;&lt;object type=&quot;3&quot; unique_id=&quot;11359&quot;&gt;&lt;property id=&quot;20148&quot; value=&quot;5&quot;/&gt;&lt;property id=&quot;20300&quot; value=&quot;Slide 8&quot;/&gt;&lt;property id=&quot;20307&quot; value=&quot;268&quot;/&gt;&lt;/object&gt;&lt;object type=&quot;3&quot; unique_id=&quot;11360&quot;&gt;&lt;property id=&quot;20148&quot; value=&quot;5&quot;/&gt;&lt;property id=&quot;20300&quot; value=&quot;Slide 9&quot;/&gt;&lt;property id=&quot;20307&quot; value=&quot;271&quot;/&gt;&lt;/object&gt;&lt;object type=&quot;3&quot; unique_id=&quot;11361&quot;&gt;&lt;property id=&quot;20148&quot; value=&quot;5&quot;/&gt;&lt;property id=&quot;20300&quot; value=&quot;Slide 10&quot;/&gt;&lt;property id=&quot;20307&quot; value=&quot;266&quot;/&gt;&lt;/object&gt;&lt;/object&gt;&lt;object type=&quot;8&quot; unique_id=&quot;11373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395</Words>
  <Application>Microsoft PowerPoint</Application>
  <PresentationFormat>On-screen Show (4:3)</PresentationFormat>
  <Paragraphs>112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 Thanh Thao</dc:creator>
  <cp:lastModifiedBy>AutoBVT</cp:lastModifiedBy>
  <cp:revision>65</cp:revision>
  <dcterms:created xsi:type="dcterms:W3CDTF">2007-07-08T09:18:10Z</dcterms:created>
  <dcterms:modified xsi:type="dcterms:W3CDTF">2016-01-19T06:33:36Z</dcterms:modified>
</cp:coreProperties>
</file>